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  <p:sldMasterId id="2147483740" r:id="rId6"/>
    <p:sldMasterId id="2147483752" r:id="rId7"/>
    <p:sldMasterId id="2147483764" r:id="rId8"/>
  </p:sldMasterIdLst>
  <p:notesMasterIdLst>
    <p:notesMasterId r:id="rId26"/>
  </p:notesMasterIdLst>
  <p:handoutMasterIdLst>
    <p:handoutMasterId r:id="rId27"/>
  </p:handoutMasterIdLst>
  <p:sldIdLst>
    <p:sldId id="292" r:id="rId9"/>
    <p:sldId id="294" r:id="rId10"/>
    <p:sldId id="300" r:id="rId11"/>
    <p:sldId id="302" r:id="rId12"/>
    <p:sldId id="304" r:id="rId13"/>
    <p:sldId id="295" r:id="rId14"/>
    <p:sldId id="303" r:id="rId15"/>
    <p:sldId id="311" r:id="rId16"/>
    <p:sldId id="299" r:id="rId17"/>
    <p:sldId id="305" r:id="rId18"/>
    <p:sldId id="296" r:id="rId19"/>
    <p:sldId id="306" r:id="rId20"/>
    <p:sldId id="298" r:id="rId21"/>
    <p:sldId id="308" r:id="rId22"/>
    <p:sldId id="309" r:id="rId23"/>
    <p:sldId id="310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C4798"/>
    <a:srgbClr val="F3703A"/>
    <a:srgbClr val="515083"/>
    <a:srgbClr val="2F305C"/>
    <a:srgbClr val="E68637"/>
    <a:srgbClr val="F6A287"/>
    <a:srgbClr val="E98B0D"/>
    <a:srgbClr val="E2973C"/>
    <a:srgbClr val="9BD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F8633F-B2D8-4038-ABDF-BA6968825FB5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3536592F-34C7-4DD8-9B29-E0263E26FF7F}">
      <dgm:prSet phldrT="[Testo]" custT="1"/>
      <dgm:spPr/>
      <dgm:t>
        <a:bodyPr/>
        <a:lstStyle/>
        <a:p>
          <a:r>
            <a:rPr lang="it-IT" sz="4400" dirty="0" smtClean="0"/>
            <a:t>FATTORI </a:t>
          </a:r>
          <a:r>
            <a:rPr lang="it-IT" sz="4400" dirty="0" err="1" smtClean="0"/>
            <a:t>DI</a:t>
          </a:r>
          <a:r>
            <a:rPr lang="it-IT" sz="4400" dirty="0" smtClean="0"/>
            <a:t> RISCHIO</a:t>
          </a:r>
          <a:endParaRPr lang="it-IT" sz="4400" dirty="0"/>
        </a:p>
      </dgm:t>
    </dgm:pt>
    <dgm:pt modelId="{777FCCD1-238B-48B7-928D-28C8F666A2D5}" type="parTrans" cxnId="{640AA810-CAD8-4A6B-B199-3F44F886DF8D}">
      <dgm:prSet/>
      <dgm:spPr/>
      <dgm:t>
        <a:bodyPr/>
        <a:lstStyle/>
        <a:p>
          <a:endParaRPr lang="it-IT"/>
        </a:p>
      </dgm:t>
    </dgm:pt>
    <dgm:pt modelId="{C132F3A2-A4E1-496F-BAF0-EE587424C546}" type="sibTrans" cxnId="{640AA810-CAD8-4A6B-B199-3F44F886DF8D}">
      <dgm:prSet/>
      <dgm:spPr/>
      <dgm:t>
        <a:bodyPr/>
        <a:lstStyle/>
        <a:p>
          <a:endParaRPr lang="it-IT"/>
        </a:p>
      </dgm:t>
    </dgm:pt>
    <dgm:pt modelId="{09EABCC9-CF3F-4EE7-A686-084CFFCC9E2B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STILE ALIMENTARE  SPILUCCAMENTO/</a:t>
          </a:r>
        </a:p>
        <a:p>
          <a:r>
            <a:rPr lang="it-IT" sz="1200" dirty="0" smtClean="0">
              <a:solidFill>
                <a:schemeClr val="tx1"/>
              </a:solidFill>
            </a:rPr>
            <a:t>MANGIARE  DISTRATTAMENTE /</a:t>
          </a:r>
        </a:p>
        <a:p>
          <a:r>
            <a:rPr lang="it-IT" sz="1200" dirty="0" smtClean="0">
              <a:solidFill>
                <a:schemeClr val="tx1"/>
              </a:solidFill>
            </a:rPr>
            <a:t>PREFERIRE ALIMENTI AD ALTO CONTENUTO CALORICO</a:t>
          </a:r>
          <a:endParaRPr lang="it-IT" sz="1200" dirty="0">
            <a:solidFill>
              <a:schemeClr val="tx1"/>
            </a:solidFill>
          </a:endParaRPr>
        </a:p>
      </dgm:t>
    </dgm:pt>
    <dgm:pt modelId="{9DB9671E-C21F-463F-865C-C2D239BA9514}" type="parTrans" cxnId="{EF825133-BBF7-4156-B197-F7E688AE9DAB}">
      <dgm:prSet/>
      <dgm:spPr/>
      <dgm:t>
        <a:bodyPr/>
        <a:lstStyle/>
        <a:p>
          <a:endParaRPr lang="it-IT"/>
        </a:p>
      </dgm:t>
    </dgm:pt>
    <dgm:pt modelId="{99F569E1-0BCE-4A4E-8346-A6C525614691}" type="sibTrans" cxnId="{EF825133-BBF7-4156-B197-F7E688AE9DAB}">
      <dgm:prSet/>
      <dgm:spPr/>
      <dgm:t>
        <a:bodyPr/>
        <a:lstStyle/>
        <a:p>
          <a:endParaRPr lang="it-IT"/>
        </a:p>
      </dgm:t>
    </dgm:pt>
    <dgm:pt modelId="{015D0CF8-370D-46DF-AC4E-8F580F28FB8B}">
      <dgm:prSet phldrT="[Testo]" custT="1"/>
      <dgm:spPr>
        <a:solidFill>
          <a:srgbClr val="FF33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MANCATO SUPPORTO DA PARTE DELLA FAMIGLIA</a:t>
          </a:r>
          <a:endParaRPr lang="it-IT" sz="1200" dirty="0">
            <a:solidFill>
              <a:schemeClr val="tx1"/>
            </a:solidFill>
          </a:endParaRPr>
        </a:p>
      </dgm:t>
    </dgm:pt>
    <dgm:pt modelId="{F560C5B6-BE7B-4341-89ED-7E37D30B3651}" type="parTrans" cxnId="{E4C41E10-B2EE-498C-AD04-068CB9AB3E4C}">
      <dgm:prSet/>
      <dgm:spPr/>
      <dgm:t>
        <a:bodyPr/>
        <a:lstStyle/>
        <a:p>
          <a:endParaRPr lang="it-IT"/>
        </a:p>
      </dgm:t>
    </dgm:pt>
    <dgm:pt modelId="{0B90AAAF-D46A-40D0-B31A-3F49316AACD1}" type="sibTrans" cxnId="{E4C41E10-B2EE-498C-AD04-068CB9AB3E4C}">
      <dgm:prSet/>
      <dgm:spPr/>
      <dgm:t>
        <a:bodyPr/>
        <a:lstStyle/>
        <a:p>
          <a:endParaRPr lang="it-IT"/>
        </a:p>
      </dgm:t>
    </dgm:pt>
    <dgm:pt modelId="{83B3C94B-4C34-43C8-8F9D-CA5A4398C7C2}">
      <dgm:prSet phldrT="[Testo]" custT="1"/>
      <dgm:spPr>
        <a:solidFill>
          <a:srgbClr val="FF33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ETA’ IN CUI VIENE EFFETTUATO L’INTERVENTO</a:t>
          </a:r>
          <a:endParaRPr lang="it-IT" sz="1400" dirty="0">
            <a:solidFill>
              <a:schemeClr val="tx1"/>
            </a:solidFill>
          </a:endParaRPr>
        </a:p>
      </dgm:t>
    </dgm:pt>
    <dgm:pt modelId="{76409E6C-040A-4293-8442-9315338CBC17}" type="parTrans" cxnId="{117E143A-F650-486B-B3E2-E5165881FF4C}">
      <dgm:prSet/>
      <dgm:spPr/>
      <dgm:t>
        <a:bodyPr/>
        <a:lstStyle/>
        <a:p>
          <a:endParaRPr lang="it-IT"/>
        </a:p>
      </dgm:t>
    </dgm:pt>
    <dgm:pt modelId="{6D9D65E8-5C8F-4C35-9C18-852488732EC3}" type="sibTrans" cxnId="{117E143A-F650-486B-B3E2-E5165881FF4C}">
      <dgm:prSet/>
      <dgm:spPr/>
      <dgm:t>
        <a:bodyPr/>
        <a:lstStyle/>
        <a:p>
          <a:endParaRPr lang="it-IT"/>
        </a:p>
      </dgm:t>
    </dgm:pt>
    <dgm:pt modelId="{80AA54EE-205A-4E93-B7F5-E774B3312E71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STILE </a:t>
          </a:r>
          <a:r>
            <a:rPr lang="it-IT" sz="1200" dirty="0" err="1" smtClean="0">
              <a:solidFill>
                <a:schemeClr val="tx1"/>
              </a:solidFill>
            </a:rPr>
            <a:t>DI</a:t>
          </a:r>
          <a:r>
            <a:rPr lang="it-IT" sz="1200" dirty="0" smtClean="0">
              <a:solidFill>
                <a:schemeClr val="tx1"/>
              </a:solidFill>
            </a:rPr>
            <a:t> VITA SEDENTARIO / MANCANZA </a:t>
          </a:r>
          <a:r>
            <a:rPr lang="it-IT" sz="1200" dirty="0" err="1" smtClean="0">
              <a:solidFill>
                <a:schemeClr val="tx1"/>
              </a:solidFill>
            </a:rPr>
            <a:t>DI</a:t>
          </a:r>
          <a:r>
            <a:rPr lang="it-IT" sz="1200" dirty="0" smtClean="0">
              <a:solidFill>
                <a:schemeClr val="tx1"/>
              </a:solidFill>
            </a:rPr>
            <a:t> ATTIVITA’ FISICA</a:t>
          </a:r>
          <a:endParaRPr lang="it-IT" sz="1200" dirty="0">
            <a:solidFill>
              <a:schemeClr val="tx1"/>
            </a:solidFill>
          </a:endParaRPr>
        </a:p>
      </dgm:t>
    </dgm:pt>
    <dgm:pt modelId="{0E731189-87D8-4BCE-A5AB-1FA298C1129E}" type="parTrans" cxnId="{06BC04CC-611A-4B18-A79F-EDACDDB5925A}">
      <dgm:prSet/>
      <dgm:spPr/>
      <dgm:t>
        <a:bodyPr/>
        <a:lstStyle/>
        <a:p>
          <a:endParaRPr lang="it-IT"/>
        </a:p>
      </dgm:t>
    </dgm:pt>
    <dgm:pt modelId="{73DABB7A-471A-4BBE-8991-670AD8E6C971}" type="sibTrans" cxnId="{06BC04CC-611A-4B18-A79F-EDACDDB5925A}">
      <dgm:prSet/>
      <dgm:spPr/>
      <dgm:t>
        <a:bodyPr/>
        <a:lstStyle/>
        <a:p>
          <a:endParaRPr lang="it-IT"/>
        </a:p>
      </dgm:t>
    </dgm:pt>
    <dgm:pt modelId="{6637BB9D-73AC-41E4-B44B-AF69AFB26E76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NON ADERENZA AL FOLLOW UP POST CHIRUGICO </a:t>
          </a:r>
          <a:endParaRPr lang="it-IT" sz="1200" dirty="0">
            <a:solidFill>
              <a:schemeClr val="tx1"/>
            </a:solidFill>
          </a:endParaRPr>
        </a:p>
      </dgm:t>
    </dgm:pt>
    <dgm:pt modelId="{B6ADEA8F-35A8-4B4D-A9C9-08EFF0A686A2}" type="parTrans" cxnId="{86D28C01-041C-48FC-B9BE-CABF068518B5}">
      <dgm:prSet/>
      <dgm:spPr/>
      <dgm:t>
        <a:bodyPr/>
        <a:lstStyle/>
        <a:p>
          <a:endParaRPr lang="it-IT"/>
        </a:p>
      </dgm:t>
    </dgm:pt>
    <dgm:pt modelId="{E893F4F4-D3FA-4448-8282-73AC57CC670D}" type="sibTrans" cxnId="{86D28C01-041C-48FC-B9BE-CABF068518B5}">
      <dgm:prSet/>
      <dgm:spPr/>
      <dgm:t>
        <a:bodyPr/>
        <a:lstStyle/>
        <a:p>
          <a:endParaRPr lang="it-IT"/>
        </a:p>
      </dgm:t>
    </dgm:pt>
    <dgm:pt modelId="{04D8B868-7ECF-4801-AF26-63D92F3ABC8F}">
      <dgm:prSet phldrT="[Testo]" custT="1"/>
      <dgm:spPr>
        <a:solidFill>
          <a:srgbClr val="3399FF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ASPETTI PSICOLOGICI/</a:t>
          </a:r>
        </a:p>
        <a:p>
          <a:r>
            <a:rPr lang="it-IT" sz="1200" dirty="0" smtClean="0">
              <a:solidFill>
                <a:schemeClr val="tx1"/>
              </a:solidFill>
            </a:rPr>
            <a:t>PSICHIATRICI</a:t>
          </a:r>
          <a:endParaRPr lang="it-IT" sz="1200" dirty="0">
            <a:solidFill>
              <a:schemeClr val="tx1"/>
            </a:solidFill>
          </a:endParaRPr>
        </a:p>
      </dgm:t>
    </dgm:pt>
    <dgm:pt modelId="{615B6551-D08F-453E-BFB2-DD07DFF95076}" type="parTrans" cxnId="{0F5D1B59-3D55-482E-8DC7-A1FB4E266CC4}">
      <dgm:prSet/>
      <dgm:spPr/>
      <dgm:t>
        <a:bodyPr/>
        <a:lstStyle/>
        <a:p>
          <a:endParaRPr lang="it-IT"/>
        </a:p>
      </dgm:t>
    </dgm:pt>
    <dgm:pt modelId="{05EFF0E9-F00B-45EE-824D-32FCFFAEF536}" type="sibTrans" cxnId="{0F5D1B59-3D55-482E-8DC7-A1FB4E266CC4}">
      <dgm:prSet/>
      <dgm:spPr/>
      <dgm:t>
        <a:bodyPr/>
        <a:lstStyle/>
        <a:p>
          <a:endParaRPr lang="it-IT"/>
        </a:p>
      </dgm:t>
    </dgm:pt>
    <dgm:pt modelId="{9AAE30BD-82FF-4814-80B1-CD754B7BB729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200" dirty="0" smtClean="0">
              <a:solidFill>
                <a:schemeClr val="tx1"/>
              </a:solidFill>
            </a:rPr>
            <a:t>NON ASSUNZIONI DELLE SUPPLEMENTAZIONI (INTEGRATORI)</a:t>
          </a:r>
          <a:endParaRPr lang="it-IT" sz="1200" dirty="0">
            <a:solidFill>
              <a:schemeClr val="tx1"/>
            </a:solidFill>
          </a:endParaRPr>
        </a:p>
      </dgm:t>
    </dgm:pt>
    <dgm:pt modelId="{854701E0-C23B-4415-969B-0E79F7C83BB2}" type="parTrans" cxnId="{05D4D35A-5BC5-4AD5-B6DA-CD3CEDBBA113}">
      <dgm:prSet/>
      <dgm:spPr/>
      <dgm:t>
        <a:bodyPr/>
        <a:lstStyle/>
        <a:p>
          <a:endParaRPr lang="it-IT"/>
        </a:p>
      </dgm:t>
    </dgm:pt>
    <dgm:pt modelId="{B48B71D6-4224-439F-9790-C30A1F17669F}" type="sibTrans" cxnId="{05D4D35A-5BC5-4AD5-B6DA-CD3CEDBBA113}">
      <dgm:prSet/>
      <dgm:spPr/>
      <dgm:t>
        <a:bodyPr/>
        <a:lstStyle/>
        <a:p>
          <a:endParaRPr lang="it-IT"/>
        </a:p>
      </dgm:t>
    </dgm:pt>
    <dgm:pt modelId="{008E0B94-FDE9-4E86-A10D-2986C8096004}">
      <dgm:prSet phldrT="[Testo]" custScaleX="138232" custScaleY="98224"/>
      <dgm:spPr>
        <a:solidFill>
          <a:srgbClr val="FFFF00"/>
        </a:solidFill>
      </dgm:spPr>
      <dgm:t>
        <a:bodyPr/>
        <a:lstStyle/>
        <a:p>
          <a:endParaRPr lang="it-IT"/>
        </a:p>
      </dgm:t>
    </dgm:pt>
    <dgm:pt modelId="{C156DDA4-D106-47B2-B86F-A72F53C7A21D}" type="parTrans" cxnId="{EBD14CE2-4227-4D81-9CC1-6523421FADD4}">
      <dgm:prSet/>
      <dgm:spPr/>
      <dgm:t>
        <a:bodyPr/>
        <a:lstStyle/>
        <a:p>
          <a:endParaRPr lang="it-IT"/>
        </a:p>
      </dgm:t>
    </dgm:pt>
    <dgm:pt modelId="{A5054A1B-34AC-480A-B904-25DD4BDE75AA}" type="sibTrans" cxnId="{EBD14CE2-4227-4D81-9CC1-6523421FADD4}">
      <dgm:prSet/>
      <dgm:spPr/>
      <dgm:t>
        <a:bodyPr/>
        <a:lstStyle/>
        <a:p>
          <a:endParaRPr lang="it-IT"/>
        </a:p>
      </dgm:t>
    </dgm:pt>
    <dgm:pt modelId="{81881CCC-A2B6-407B-A981-3D1EDC0B2126}">
      <dgm:prSet phldrT="[Testo]" custScaleX="138232" custScaleY="98224"/>
      <dgm:spPr>
        <a:solidFill>
          <a:srgbClr val="FFFF00"/>
        </a:solidFill>
      </dgm:spPr>
      <dgm:t>
        <a:bodyPr/>
        <a:lstStyle/>
        <a:p>
          <a:endParaRPr lang="it-IT"/>
        </a:p>
      </dgm:t>
    </dgm:pt>
    <dgm:pt modelId="{9DFC1881-7674-4DAB-AABA-DD7793D69D27}" type="parTrans" cxnId="{47017D68-CDCA-48C8-9D46-9E0E678AE048}">
      <dgm:prSet/>
      <dgm:spPr/>
      <dgm:t>
        <a:bodyPr/>
        <a:lstStyle/>
        <a:p>
          <a:endParaRPr lang="it-IT"/>
        </a:p>
      </dgm:t>
    </dgm:pt>
    <dgm:pt modelId="{E7B1F2C4-C12F-48C5-AD91-40A6F40A5D95}" type="sibTrans" cxnId="{47017D68-CDCA-48C8-9D46-9E0E678AE048}">
      <dgm:prSet/>
      <dgm:spPr/>
      <dgm:t>
        <a:bodyPr/>
        <a:lstStyle/>
        <a:p>
          <a:endParaRPr lang="it-IT"/>
        </a:p>
      </dgm:t>
    </dgm:pt>
    <dgm:pt modelId="{2FEC0ECF-7EA8-41C5-9F31-2B790F7996B5}" type="pres">
      <dgm:prSet presAssocID="{19F8633F-B2D8-4038-ABDF-BA6968825F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DE04425-34F5-4CBB-9678-0E394F8166B7}" type="pres">
      <dgm:prSet presAssocID="{3536592F-34C7-4DD8-9B29-E0263E26FF7F}" presName="centerShape" presStyleLbl="node0" presStyleIdx="0" presStyleCnt="1" custScaleX="146965" custScaleY="126636" custLinFactNeighborX="-404" custLinFactNeighborY="-2887"/>
      <dgm:spPr/>
      <dgm:t>
        <a:bodyPr/>
        <a:lstStyle/>
        <a:p>
          <a:endParaRPr lang="it-IT"/>
        </a:p>
      </dgm:t>
    </dgm:pt>
    <dgm:pt modelId="{857628F0-BCFC-4BCD-8A27-59787993F6FE}" type="pres">
      <dgm:prSet presAssocID="{09EABCC9-CF3F-4EE7-A686-084CFFCC9E2B}" presName="node" presStyleLbl="node1" presStyleIdx="0" presStyleCnt="7" custScaleX="138232" custScaleY="982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630FC9-961F-4D7F-AFFA-86D99268417E}" type="pres">
      <dgm:prSet presAssocID="{09EABCC9-CF3F-4EE7-A686-084CFFCC9E2B}" presName="dummy" presStyleCnt="0"/>
      <dgm:spPr/>
    </dgm:pt>
    <dgm:pt modelId="{4AB23054-00CD-475B-A57F-F19C412CA441}" type="pres">
      <dgm:prSet presAssocID="{99F569E1-0BCE-4A4E-8346-A6C525614691}" presName="sibTrans" presStyleLbl="sibTrans2D1" presStyleIdx="0" presStyleCnt="7"/>
      <dgm:spPr/>
      <dgm:t>
        <a:bodyPr/>
        <a:lstStyle/>
        <a:p>
          <a:endParaRPr lang="it-IT"/>
        </a:p>
      </dgm:t>
    </dgm:pt>
    <dgm:pt modelId="{BDEB4F50-F50A-4B70-A497-FB021B6A4BA5}" type="pres">
      <dgm:prSet presAssocID="{6637BB9D-73AC-41E4-B44B-AF69AFB26E76}" presName="node" presStyleLbl="node1" presStyleIdx="1" presStyleCnt="7" custScaleX="120186" custScaleY="853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07AF3B-5942-4F24-8799-9583418A5AB5}" type="pres">
      <dgm:prSet presAssocID="{6637BB9D-73AC-41E4-B44B-AF69AFB26E76}" presName="dummy" presStyleCnt="0"/>
      <dgm:spPr/>
    </dgm:pt>
    <dgm:pt modelId="{7646A253-3FD9-435C-88AC-2EFEB9748940}" type="pres">
      <dgm:prSet presAssocID="{E893F4F4-D3FA-4448-8282-73AC57CC670D}" presName="sibTrans" presStyleLbl="sibTrans2D1" presStyleIdx="1" presStyleCnt="7"/>
      <dgm:spPr/>
      <dgm:t>
        <a:bodyPr/>
        <a:lstStyle/>
        <a:p>
          <a:endParaRPr lang="it-IT"/>
        </a:p>
      </dgm:t>
    </dgm:pt>
    <dgm:pt modelId="{64DD52C7-79FF-4A6D-AE8D-4029F0C6FA04}" type="pres">
      <dgm:prSet presAssocID="{04D8B868-7ECF-4801-AF26-63D92F3ABC8F}" presName="node" presStyleLbl="node1" presStyleIdx="2" presStyleCnt="7" custScaleX="111786" custScaleY="93641" custRadScaleRad="100814" custRadScaleInc="-41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65FB58-208C-405D-B4AF-9DDAA4941889}" type="pres">
      <dgm:prSet presAssocID="{04D8B868-7ECF-4801-AF26-63D92F3ABC8F}" presName="dummy" presStyleCnt="0"/>
      <dgm:spPr/>
    </dgm:pt>
    <dgm:pt modelId="{C5FF8E44-7C84-4653-B767-8F2461F61420}" type="pres">
      <dgm:prSet presAssocID="{05EFF0E9-F00B-45EE-824D-32FCFFAEF536}" presName="sibTrans" presStyleLbl="sibTrans2D1" presStyleIdx="2" presStyleCnt="7"/>
      <dgm:spPr/>
      <dgm:t>
        <a:bodyPr/>
        <a:lstStyle/>
        <a:p>
          <a:endParaRPr lang="it-IT"/>
        </a:p>
      </dgm:t>
    </dgm:pt>
    <dgm:pt modelId="{374DA73E-AB1B-4573-878D-165C2623D73B}" type="pres">
      <dgm:prSet presAssocID="{015D0CF8-370D-46DF-AC4E-8F580F28FB8B}" presName="node" presStyleLbl="node1" presStyleIdx="3" presStyleCnt="7" custScaleX="134103" custRadScaleRad="102360" custRadScaleInc="-130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6C1243-3899-4C3E-B335-EFDBA1762B8F}" type="pres">
      <dgm:prSet presAssocID="{015D0CF8-370D-46DF-AC4E-8F580F28FB8B}" presName="dummy" presStyleCnt="0"/>
      <dgm:spPr/>
    </dgm:pt>
    <dgm:pt modelId="{2E05E822-649C-4444-B35F-40A24F0D5739}" type="pres">
      <dgm:prSet presAssocID="{0B90AAAF-D46A-40D0-B31A-3F49316AACD1}" presName="sibTrans" presStyleLbl="sibTrans2D1" presStyleIdx="3" presStyleCnt="7"/>
      <dgm:spPr/>
      <dgm:t>
        <a:bodyPr/>
        <a:lstStyle/>
        <a:p>
          <a:endParaRPr lang="it-IT"/>
        </a:p>
      </dgm:t>
    </dgm:pt>
    <dgm:pt modelId="{854757F9-ABB8-4782-9AD6-E3AFACC1E4AF}" type="pres">
      <dgm:prSet presAssocID="{83B3C94B-4C34-43C8-8F9D-CA5A4398C7C2}" presName="node" presStyleLbl="node1" presStyleIdx="4" presStyleCnt="7" custScaleX="117659" custRadScaleRad="103645" custRadScaleInc="-2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835FFE-D036-41FC-B8F6-1B25D4C4E1E1}" type="pres">
      <dgm:prSet presAssocID="{83B3C94B-4C34-43C8-8F9D-CA5A4398C7C2}" presName="dummy" presStyleCnt="0"/>
      <dgm:spPr/>
    </dgm:pt>
    <dgm:pt modelId="{4502DA99-C43F-4E36-A7C7-6CC5B8C6CA7A}" type="pres">
      <dgm:prSet presAssocID="{6D9D65E8-5C8F-4C35-9C18-852488732EC3}" presName="sibTrans" presStyleLbl="sibTrans2D1" presStyleIdx="4" presStyleCnt="7"/>
      <dgm:spPr/>
      <dgm:t>
        <a:bodyPr/>
        <a:lstStyle/>
        <a:p>
          <a:endParaRPr lang="it-IT"/>
        </a:p>
      </dgm:t>
    </dgm:pt>
    <dgm:pt modelId="{3CEC1439-8869-45C6-B237-2B901A899FCA}" type="pres">
      <dgm:prSet presAssocID="{9AAE30BD-82FF-4814-80B1-CD754B7BB729}" presName="node" presStyleLbl="node1" presStyleIdx="5" presStyleCnt="7" custScaleX="123063" custScaleY="104748" custRadScaleRad="97392" custRadScaleInc="-92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EE90012-CFE1-45DF-86E6-49DCBE82C140}" type="pres">
      <dgm:prSet presAssocID="{9AAE30BD-82FF-4814-80B1-CD754B7BB729}" presName="dummy" presStyleCnt="0"/>
      <dgm:spPr/>
    </dgm:pt>
    <dgm:pt modelId="{533DF564-1488-4BE7-B7BF-97B817DEE461}" type="pres">
      <dgm:prSet presAssocID="{B48B71D6-4224-439F-9790-C30A1F17669F}" presName="sibTrans" presStyleLbl="sibTrans2D1" presStyleIdx="5" presStyleCnt="7"/>
      <dgm:spPr/>
      <dgm:t>
        <a:bodyPr/>
        <a:lstStyle/>
        <a:p>
          <a:endParaRPr lang="it-IT"/>
        </a:p>
      </dgm:t>
    </dgm:pt>
    <dgm:pt modelId="{BD6EA1A9-C6A6-4794-9950-3CEE328C900F}" type="pres">
      <dgm:prSet presAssocID="{80AA54EE-205A-4E93-B7F5-E774B3312E71}" presName="node" presStyleLbl="node1" presStyleIdx="6" presStyleCnt="7" custScaleX="123063" custRadScaleRad="100291" custRadScaleInc="-67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F15B18-7500-4E0F-B441-67D30B4A2A91}" type="pres">
      <dgm:prSet presAssocID="{80AA54EE-205A-4E93-B7F5-E774B3312E71}" presName="dummy" presStyleCnt="0"/>
      <dgm:spPr/>
    </dgm:pt>
    <dgm:pt modelId="{9D1B7761-5778-4C97-B966-8519B1DB4F5A}" type="pres">
      <dgm:prSet presAssocID="{73DABB7A-471A-4BBE-8991-670AD8E6C971}" presName="sibTrans" presStyleLbl="sibTrans2D1" presStyleIdx="6" presStyleCnt="7"/>
      <dgm:spPr/>
      <dgm:t>
        <a:bodyPr/>
        <a:lstStyle/>
        <a:p>
          <a:endParaRPr lang="it-IT"/>
        </a:p>
      </dgm:t>
    </dgm:pt>
  </dgm:ptLst>
  <dgm:cxnLst>
    <dgm:cxn modelId="{EBD14CE2-4227-4D81-9CC1-6523421FADD4}" srcId="{19F8633F-B2D8-4038-ABDF-BA6968825FB5}" destId="{008E0B94-FDE9-4E86-A10D-2986C8096004}" srcOrd="1" destOrd="0" parTransId="{C156DDA4-D106-47B2-B86F-A72F53C7A21D}" sibTransId="{A5054A1B-34AC-480A-B904-25DD4BDE75AA}"/>
    <dgm:cxn modelId="{640AA810-CAD8-4A6B-B199-3F44F886DF8D}" srcId="{19F8633F-B2D8-4038-ABDF-BA6968825FB5}" destId="{3536592F-34C7-4DD8-9B29-E0263E26FF7F}" srcOrd="0" destOrd="0" parTransId="{777FCCD1-238B-48B7-928D-28C8F666A2D5}" sibTransId="{C132F3A2-A4E1-496F-BAF0-EE587424C546}"/>
    <dgm:cxn modelId="{546F9689-6BA5-460D-9711-A570ECA5F6E5}" type="presOf" srcId="{B48B71D6-4224-439F-9790-C30A1F17669F}" destId="{533DF564-1488-4BE7-B7BF-97B817DEE461}" srcOrd="0" destOrd="0" presId="urn:microsoft.com/office/officeart/2005/8/layout/radial6"/>
    <dgm:cxn modelId="{05D4D35A-5BC5-4AD5-B6DA-CD3CEDBBA113}" srcId="{3536592F-34C7-4DD8-9B29-E0263E26FF7F}" destId="{9AAE30BD-82FF-4814-80B1-CD754B7BB729}" srcOrd="5" destOrd="0" parTransId="{854701E0-C23B-4415-969B-0E79F7C83BB2}" sibTransId="{B48B71D6-4224-439F-9790-C30A1F17669F}"/>
    <dgm:cxn modelId="{BF7F0EE7-2A37-4669-AA9B-9FF3097A3D6C}" type="presOf" srcId="{0B90AAAF-D46A-40D0-B31A-3F49316AACD1}" destId="{2E05E822-649C-4444-B35F-40A24F0D5739}" srcOrd="0" destOrd="0" presId="urn:microsoft.com/office/officeart/2005/8/layout/radial6"/>
    <dgm:cxn modelId="{718D7500-736E-4987-AA43-D836DF9D1DFA}" type="presOf" srcId="{04D8B868-7ECF-4801-AF26-63D92F3ABC8F}" destId="{64DD52C7-79FF-4A6D-AE8D-4029F0C6FA04}" srcOrd="0" destOrd="0" presId="urn:microsoft.com/office/officeart/2005/8/layout/radial6"/>
    <dgm:cxn modelId="{86D28C01-041C-48FC-B9BE-CABF068518B5}" srcId="{3536592F-34C7-4DD8-9B29-E0263E26FF7F}" destId="{6637BB9D-73AC-41E4-B44B-AF69AFB26E76}" srcOrd="1" destOrd="0" parTransId="{B6ADEA8F-35A8-4B4D-A9C9-08EFF0A686A2}" sibTransId="{E893F4F4-D3FA-4448-8282-73AC57CC670D}"/>
    <dgm:cxn modelId="{117E143A-F650-486B-B3E2-E5165881FF4C}" srcId="{3536592F-34C7-4DD8-9B29-E0263E26FF7F}" destId="{83B3C94B-4C34-43C8-8F9D-CA5A4398C7C2}" srcOrd="4" destOrd="0" parTransId="{76409E6C-040A-4293-8442-9315338CBC17}" sibTransId="{6D9D65E8-5C8F-4C35-9C18-852488732EC3}"/>
    <dgm:cxn modelId="{06BC04CC-611A-4B18-A79F-EDACDDB5925A}" srcId="{3536592F-34C7-4DD8-9B29-E0263E26FF7F}" destId="{80AA54EE-205A-4E93-B7F5-E774B3312E71}" srcOrd="6" destOrd="0" parTransId="{0E731189-87D8-4BCE-A5AB-1FA298C1129E}" sibTransId="{73DABB7A-471A-4BBE-8991-670AD8E6C971}"/>
    <dgm:cxn modelId="{BA58E390-094B-4681-ADF9-AFEE02EB69E6}" type="presOf" srcId="{015D0CF8-370D-46DF-AC4E-8F580F28FB8B}" destId="{374DA73E-AB1B-4573-878D-165C2623D73B}" srcOrd="0" destOrd="0" presId="urn:microsoft.com/office/officeart/2005/8/layout/radial6"/>
    <dgm:cxn modelId="{47017D68-CDCA-48C8-9D46-9E0E678AE048}" srcId="{19F8633F-B2D8-4038-ABDF-BA6968825FB5}" destId="{81881CCC-A2B6-407B-A981-3D1EDC0B2126}" srcOrd="2" destOrd="0" parTransId="{9DFC1881-7674-4DAB-AABA-DD7793D69D27}" sibTransId="{E7B1F2C4-C12F-48C5-AD91-40A6F40A5D95}"/>
    <dgm:cxn modelId="{412DD7D6-6E0A-4C40-990E-A09209A855F5}" type="presOf" srcId="{09EABCC9-CF3F-4EE7-A686-084CFFCC9E2B}" destId="{857628F0-BCFC-4BCD-8A27-59787993F6FE}" srcOrd="0" destOrd="0" presId="urn:microsoft.com/office/officeart/2005/8/layout/radial6"/>
    <dgm:cxn modelId="{AB3720CA-18B9-411C-96F9-154C39CE4CDB}" type="presOf" srcId="{E893F4F4-D3FA-4448-8282-73AC57CC670D}" destId="{7646A253-3FD9-435C-88AC-2EFEB9748940}" srcOrd="0" destOrd="0" presId="urn:microsoft.com/office/officeart/2005/8/layout/radial6"/>
    <dgm:cxn modelId="{28411935-D251-49A1-8BE4-600F4E5E7D3E}" type="presOf" srcId="{73DABB7A-471A-4BBE-8991-670AD8E6C971}" destId="{9D1B7761-5778-4C97-B966-8519B1DB4F5A}" srcOrd="0" destOrd="0" presId="urn:microsoft.com/office/officeart/2005/8/layout/radial6"/>
    <dgm:cxn modelId="{D7D5C375-87E9-4C6B-8FFA-EDD9575C5219}" type="presOf" srcId="{6637BB9D-73AC-41E4-B44B-AF69AFB26E76}" destId="{BDEB4F50-F50A-4B70-A497-FB021B6A4BA5}" srcOrd="0" destOrd="0" presId="urn:microsoft.com/office/officeart/2005/8/layout/radial6"/>
    <dgm:cxn modelId="{25AA4C01-4213-4DF3-B116-42B4C63C1255}" type="presOf" srcId="{6D9D65E8-5C8F-4C35-9C18-852488732EC3}" destId="{4502DA99-C43F-4E36-A7C7-6CC5B8C6CA7A}" srcOrd="0" destOrd="0" presId="urn:microsoft.com/office/officeart/2005/8/layout/radial6"/>
    <dgm:cxn modelId="{EF825133-BBF7-4156-B197-F7E688AE9DAB}" srcId="{3536592F-34C7-4DD8-9B29-E0263E26FF7F}" destId="{09EABCC9-CF3F-4EE7-A686-084CFFCC9E2B}" srcOrd="0" destOrd="0" parTransId="{9DB9671E-C21F-463F-865C-C2D239BA9514}" sibTransId="{99F569E1-0BCE-4A4E-8346-A6C525614691}"/>
    <dgm:cxn modelId="{3B96E5EB-26D2-4152-9957-CFA1DCD348C1}" type="presOf" srcId="{83B3C94B-4C34-43C8-8F9D-CA5A4398C7C2}" destId="{854757F9-ABB8-4782-9AD6-E3AFACC1E4AF}" srcOrd="0" destOrd="0" presId="urn:microsoft.com/office/officeart/2005/8/layout/radial6"/>
    <dgm:cxn modelId="{2CFD8757-C708-4DD4-9DFF-7E23830205BA}" type="presOf" srcId="{3536592F-34C7-4DD8-9B29-E0263E26FF7F}" destId="{CDE04425-34F5-4CBB-9678-0E394F8166B7}" srcOrd="0" destOrd="0" presId="urn:microsoft.com/office/officeart/2005/8/layout/radial6"/>
    <dgm:cxn modelId="{9B25EEA6-08C8-4634-9299-DAB6F8ABD5D8}" type="presOf" srcId="{99F569E1-0BCE-4A4E-8346-A6C525614691}" destId="{4AB23054-00CD-475B-A57F-F19C412CA441}" srcOrd="0" destOrd="0" presId="urn:microsoft.com/office/officeart/2005/8/layout/radial6"/>
    <dgm:cxn modelId="{F849E061-C557-47C9-B202-8D71382553FB}" type="presOf" srcId="{19F8633F-B2D8-4038-ABDF-BA6968825FB5}" destId="{2FEC0ECF-7EA8-41C5-9F31-2B790F7996B5}" srcOrd="0" destOrd="0" presId="urn:microsoft.com/office/officeart/2005/8/layout/radial6"/>
    <dgm:cxn modelId="{0F5D1B59-3D55-482E-8DC7-A1FB4E266CC4}" srcId="{3536592F-34C7-4DD8-9B29-E0263E26FF7F}" destId="{04D8B868-7ECF-4801-AF26-63D92F3ABC8F}" srcOrd="2" destOrd="0" parTransId="{615B6551-D08F-453E-BFB2-DD07DFF95076}" sibTransId="{05EFF0E9-F00B-45EE-824D-32FCFFAEF536}"/>
    <dgm:cxn modelId="{4EE04B5C-4D4A-44CC-83C9-222DEE5ACCB1}" type="presOf" srcId="{9AAE30BD-82FF-4814-80B1-CD754B7BB729}" destId="{3CEC1439-8869-45C6-B237-2B901A899FCA}" srcOrd="0" destOrd="0" presId="urn:microsoft.com/office/officeart/2005/8/layout/radial6"/>
    <dgm:cxn modelId="{59B04AD2-8294-4BC8-83F5-42691F7F774F}" type="presOf" srcId="{80AA54EE-205A-4E93-B7F5-E774B3312E71}" destId="{BD6EA1A9-C6A6-4794-9950-3CEE328C900F}" srcOrd="0" destOrd="0" presId="urn:microsoft.com/office/officeart/2005/8/layout/radial6"/>
    <dgm:cxn modelId="{E4C41E10-B2EE-498C-AD04-068CB9AB3E4C}" srcId="{3536592F-34C7-4DD8-9B29-E0263E26FF7F}" destId="{015D0CF8-370D-46DF-AC4E-8F580F28FB8B}" srcOrd="3" destOrd="0" parTransId="{F560C5B6-BE7B-4341-89ED-7E37D30B3651}" sibTransId="{0B90AAAF-D46A-40D0-B31A-3F49316AACD1}"/>
    <dgm:cxn modelId="{BCDCD432-528C-42BD-800D-E3E8046BF8BC}" type="presOf" srcId="{05EFF0E9-F00B-45EE-824D-32FCFFAEF536}" destId="{C5FF8E44-7C84-4653-B767-8F2461F61420}" srcOrd="0" destOrd="0" presId="urn:microsoft.com/office/officeart/2005/8/layout/radial6"/>
    <dgm:cxn modelId="{1F09BBC2-7BF7-4406-87EB-5D9701A0B330}" type="presParOf" srcId="{2FEC0ECF-7EA8-41C5-9F31-2B790F7996B5}" destId="{CDE04425-34F5-4CBB-9678-0E394F8166B7}" srcOrd="0" destOrd="0" presId="urn:microsoft.com/office/officeart/2005/8/layout/radial6"/>
    <dgm:cxn modelId="{AB1EBB82-D3F8-4383-BE6F-C4F79E02D8DD}" type="presParOf" srcId="{2FEC0ECF-7EA8-41C5-9F31-2B790F7996B5}" destId="{857628F0-BCFC-4BCD-8A27-59787993F6FE}" srcOrd="1" destOrd="0" presId="urn:microsoft.com/office/officeart/2005/8/layout/radial6"/>
    <dgm:cxn modelId="{4255B4E6-522F-4F49-9CE9-4658BDEE3234}" type="presParOf" srcId="{2FEC0ECF-7EA8-41C5-9F31-2B790F7996B5}" destId="{85630FC9-961F-4D7F-AFFA-86D99268417E}" srcOrd="2" destOrd="0" presId="urn:microsoft.com/office/officeart/2005/8/layout/radial6"/>
    <dgm:cxn modelId="{DCC61BB4-D32B-48A3-9D5E-7C9203F3C016}" type="presParOf" srcId="{2FEC0ECF-7EA8-41C5-9F31-2B790F7996B5}" destId="{4AB23054-00CD-475B-A57F-F19C412CA441}" srcOrd="3" destOrd="0" presId="urn:microsoft.com/office/officeart/2005/8/layout/radial6"/>
    <dgm:cxn modelId="{3E742D72-E4CB-415D-87A5-74C8B3161A14}" type="presParOf" srcId="{2FEC0ECF-7EA8-41C5-9F31-2B790F7996B5}" destId="{BDEB4F50-F50A-4B70-A497-FB021B6A4BA5}" srcOrd="4" destOrd="0" presId="urn:microsoft.com/office/officeart/2005/8/layout/radial6"/>
    <dgm:cxn modelId="{56DA46D0-6D01-40EA-A379-3625C0516663}" type="presParOf" srcId="{2FEC0ECF-7EA8-41C5-9F31-2B790F7996B5}" destId="{5607AF3B-5942-4F24-8799-9583418A5AB5}" srcOrd="5" destOrd="0" presId="urn:microsoft.com/office/officeart/2005/8/layout/radial6"/>
    <dgm:cxn modelId="{E8ADF977-675A-44CA-9DE6-44875ED56AB1}" type="presParOf" srcId="{2FEC0ECF-7EA8-41C5-9F31-2B790F7996B5}" destId="{7646A253-3FD9-435C-88AC-2EFEB9748940}" srcOrd="6" destOrd="0" presId="urn:microsoft.com/office/officeart/2005/8/layout/radial6"/>
    <dgm:cxn modelId="{3D704666-8589-4D89-B220-B13D97AB1F69}" type="presParOf" srcId="{2FEC0ECF-7EA8-41C5-9F31-2B790F7996B5}" destId="{64DD52C7-79FF-4A6D-AE8D-4029F0C6FA04}" srcOrd="7" destOrd="0" presId="urn:microsoft.com/office/officeart/2005/8/layout/radial6"/>
    <dgm:cxn modelId="{05FB4436-A2DA-49CE-A940-2817095291AC}" type="presParOf" srcId="{2FEC0ECF-7EA8-41C5-9F31-2B790F7996B5}" destId="{7165FB58-208C-405D-B4AF-9DDAA4941889}" srcOrd="8" destOrd="0" presId="urn:microsoft.com/office/officeart/2005/8/layout/radial6"/>
    <dgm:cxn modelId="{FEE4636A-67F0-4267-909E-7AEE4DC73C17}" type="presParOf" srcId="{2FEC0ECF-7EA8-41C5-9F31-2B790F7996B5}" destId="{C5FF8E44-7C84-4653-B767-8F2461F61420}" srcOrd="9" destOrd="0" presId="urn:microsoft.com/office/officeart/2005/8/layout/radial6"/>
    <dgm:cxn modelId="{6120AC72-92D6-4981-9003-71D43E1061C5}" type="presParOf" srcId="{2FEC0ECF-7EA8-41C5-9F31-2B790F7996B5}" destId="{374DA73E-AB1B-4573-878D-165C2623D73B}" srcOrd="10" destOrd="0" presId="urn:microsoft.com/office/officeart/2005/8/layout/radial6"/>
    <dgm:cxn modelId="{E012D726-1AB7-458F-98E9-53C94F019A50}" type="presParOf" srcId="{2FEC0ECF-7EA8-41C5-9F31-2B790F7996B5}" destId="{EE6C1243-3899-4C3E-B335-EFDBA1762B8F}" srcOrd="11" destOrd="0" presId="urn:microsoft.com/office/officeart/2005/8/layout/radial6"/>
    <dgm:cxn modelId="{0D500C14-7D6B-47F4-988B-EBD4ED8AE850}" type="presParOf" srcId="{2FEC0ECF-7EA8-41C5-9F31-2B790F7996B5}" destId="{2E05E822-649C-4444-B35F-40A24F0D5739}" srcOrd="12" destOrd="0" presId="urn:microsoft.com/office/officeart/2005/8/layout/radial6"/>
    <dgm:cxn modelId="{2C821433-3E5E-43A3-88B3-977CED4BB131}" type="presParOf" srcId="{2FEC0ECF-7EA8-41C5-9F31-2B790F7996B5}" destId="{854757F9-ABB8-4782-9AD6-E3AFACC1E4AF}" srcOrd="13" destOrd="0" presId="urn:microsoft.com/office/officeart/2005/8/layout/radial6"/>
    <dgm:cxn modelId="{0E45BD25-D5F2-4996-97EC-94B80B5F340D}" type="presParOf" srcId="{2FEC0ECF-7EA8-41C5-9F31-2B790F7996B5}" destId="{09835FFE-D036-41FC-B8F6-1B25D4C4E1E1}" srcOrd="14" destOrd="0" presId="urn:microsoft.com/office/officeart/2005/8/layout/radial6"/>
    <dgm:cxn modelId="{0477B101-54BE-459A-8A33-AF127BC0B792}" type="presParOf" srcId="{2FEC0ECF-7EA8-41C5-9F31-2B790F7996B5}" destId="{4502DA99-C43F-4E36-A7C7-6CC5B8C6CA7A}" srcOrd="15" destOrd="0" presId="urn:microsoft.com/office/officeart/2005/8/layout/radial6"/>
    <dgm:cxn modelId="{8163816C-4F1E-4D2C-B9B5-BEF3FD9FE20A}" type="presParOf" srcId="{2FEC0ECF-7EA8-41C5-9F31-2B790F7996B5}" destId="{3CEC1439-8869-45C6-B237-2B901A899FCA}" srcOrd="16" destOrd="0" presId="urn:microsoft.com/office/officeart/2005/8/layout/radial6"/>
    <dgm:cxn modelId="{5DE3A63E-D1AB-4252-8C01-2DF33E45FD96}" type="presParOf" srcId="{2FEC0ECF-7EA8-41C5-9F31-2B790F7996B5}" destId="{5EE90012-CFE1-45DF-86E6-49DCBE82C140}" srcOrd="17" destOrd="0" presId="urn:microsoft.com/office/officeart/2005/8/layout/radial6"/>
    <dgm:cxn modelId="{366D3428-6A20-4E9F-8412-145B664926A8}" type="presParOf" srcId="{2FEC0ECF-7EA8-41C5-9F31-2B790F7996B5}" destId="{533DF564-1488-4BE7-B7BF-97B817DEE461}" srcOrd="18" destOrd="0" presId="urn:microsoft.com/office/officeart/2005/8/layout/radial6"/>
    <dgm:cxn modelId="{B089C019-9F02-45F1-8CFE-BB8476FEC41B}" type="presParOf" srcId="{2FEC0ECF-7EA8-41C5-9F31-2B790F7996B5}" destId="{BD6EA1A9-C6A6-4794-9950-3CEE328C900F}" srcOrd="19" destOrd="0" presId="urn:microsoft.com/office/officeart/2005/8/layout/radial6"/>
    <dgm:cxn modelId="{F68CE83C-DC3A-4B6F-9B0F-C12BA968AB07}" type="presParOf" srcId="{2FEC0ECF-7EA8-41C5-9F31-2B790F7996B5}" destId="{D3F15B18-7500-4E0F-B441-67D30B4A2A91}" srcOrd="20" destOrd="0" presId="urn:microsoft.com/office/officeart/2005/8/layout/radial6"/>
    <dgm:cxn modelId="{3FF4F767-1828-4FC8-A380-77B609973310}" type="presParOf" srcId="{2FEC0ECF-7EA8-41C5-9F31-2B790F7996B5}" destId="{9D1B7761-5778-4C97-B966-8519B1DB4F5A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B7761-5778-4C97-B966-8519B1DB4F5A}">
      <dsp:nvSpPr>
        <dsp:cNvPr id="0" name=""/>
        <dsp:cNvSpPr/>
      </dsp:nvSpPr>
      <dsp:spPr>
        <a:xfrm>
          <a:off x="1757217" y="712262"/>
          <a:ext cx="5696256" cy="5696256"/>
        </a:xfrm>
        <a:prstGeom prst="blockArc">
          <a:avLst>
            <a:gd name="adj1" fmla="val 13052704"/>
            <a:gd name="adj2" fmla="val 16212589"/>
            <a:gd name="adj3" fmla="val 3907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DF564-1488-4BE7-B7BF-97B817DEE461}">
      <dsp:nvSpPr>
        <dsp:cNvPr id="0" name=""/>
        <dsp:cNvSpPr/>
      </dsp:nvSpPr>
      <dsp:spPr>
        <a:xfrm>
          <a:off x="1819915" y="627415"/>
          <a:ext cx="5696256" cy="5696256"/>
        </a:xfrm>
        <a:prstGeom prst="blockArc">
          <a:avLst>
            <a:gd name="adj1" fmla="val 9848718"/>
            <a:gd name="adj2" fmla="val 12922820"/>
            <a:gd name="adj3" fmla="val 3907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2DA99-C43F-4E36-A7C7-6CC5B8C6CA7A}">
      <dsp:nvSpPr>
        <dsp:cNvPr id="0" name=""/>
        <dsp:cNvSpPr/>
      </dsp:nvSpPr>
      <dsp:spPr>
        <a:xfrm>
          <a:off x="1861104" y="791121"/>
          <a:ext cx="5696256" cy="5696256"/>
        </a:xfrm>
        <a:prstGeom prst="blockArc">
          <a:avLst>
            <a:gd name="adj1" fmla="val 7130758"/>
            <a:gd name="adj2" fmla="val 10056564"/>
            <a:gd name="adj3" fmla="val 3907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5E822-649C-4444-B35F-40A24F0D5739}">
      <dsp:nvSpPr>
        <dsp:cNvPr id="0" name=""/>
        <dsp:cNvSpPr/>
      </dsp:nvSpPr>
      <dsp:spPr>
        <a:xfrm>
          <a:off x="1810633" y="763993"/>
          <a:ext cx="5696256" cy="5696256"/>
        </a:xfrm>
        <a:prstGeom prst="blockArc">
          <a:avLst>
            <a:gd name="adj1" fmla="val 3739782"/>
            <a:gd name="adj2" fmla="val 7060218"/>
            <a:gd name="adj3" fmla="val 390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F8E44-7C84-4653-B767-8F2461F61420}">
      <dsp:nvSpPr>
        <dsp:cNvPr id="0" name=""/>
        <dsp:cNvSpPr/>
      </dsp:nvSpPr>
      <dsp:spPr>
        <a:xfrm>
          <a:off x="1776455" y="782218"/>
          <a:ext cx="5696256" cy="5696256"/>
        </a:xfrm>
        <a:prstGeom prst="blockArc">
          <a:avLst>
            <a:gd name="adj1" fmla="val 646754"/>
            <a:gd name="adj2" fmla="val 3692098"/>
            <a:gd name="adj3" fmla="val 3907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6A253-3FD9-435C-88AC-2EFEB9748940}">
      <dsp:nvSpPr>
        <dsp:cNvPr id="0" name=""/>
        <dsp:cNvSpPr/>
      </dsp:nvSpPr>
      <dsp:spPr>
        <a:xfrm>
          <a:off x="1785844" y="735109"/>
          <a:ext cx="5696256" cy="5696256"/>
        </a:xfrm>
        <a:prstGeom prst="blockArc">
          <a:avLst>
            <a:gd name="adj1" fmla="val 19249618"/>
            <a:gd name="adj2" fmla="val 705890"/>
            <a:gd name="adj3" fmla="val 3907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23054-00CD-475B-A57F-F19C412CA441}">
      <dsp:nvSpPr>
        <dsp:cNvPr id="0" name=""/>
        <dsp:cNvSpPr/>
      </dsp:nvSpPr>
      <dsp:spPr>
        <a:xfrm>
          <a:off x="1767443" y="712281"/>
          <a:ext cx="5696256" cy="5696256"/>
        </a:xfrm>
        <a:prstGeom prst="blockArc">
          <a:avLst>
            <a:gd name="adj1" fmla="val 16200000"/>
            <a:gd name="adj2" fmla="val 19285714"/>
            <a:gd name="adj3" fmla="val 390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04425-34F5-4CBB-9678-0E394F8166B7}">
      <dsp:nvSpPr>
        <dsp:cNvPr id="0" name=""/>
        <dsp:cNvSpPr/>
      </dsp:nvSpPr>
      <dsp:spPr>
        <a:xfrm>
          <a:off x="2970613" y="2001195"/>
          <a:ext cx="3244789" cy="27959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kern="1200" dirty="0" smtClean="0"/>
            <a:t>FATTORI </a:t>
          </a:r>
          <a:r>
            <a:rPr lang="it-IT" sz="4400" kern="1200" dirty="0" err="1" smtClean="0"/>
            <a:t>DI</a:t>
          </a:r>
          <a:r>
            <a:rPr lang="it-IT" sz="4400" kern="1200" dirty="0" smtClean="0"/>
            <a:t> RISCHIO</a:t>
          </a:r>
          <a:endParaRPr lang="it-IT" sz="4400" kern="1200" dirty="0"/>
        </a:p>
      </dsp:txBody>
      <dsp:txXfrm>
        <a:off x="3445801" y="2410653"/>
        <a:ext cx="2294413" cy="1977036"/>
      </dsp:txXfrm>
    </dsp:sp>
    <dsp:sp modelId="{857628F0-BCFC-4BCD-8A27-59787993F6FE}">
      <dsp:nvSpPr>
        <dsp:cNvPr id="0" name=""/>
        <dsp:cNvSpPr/>
      </dsp:nvSpPr>
      <dsp:spPr>
        <a:xfrm>
          <a:off x="3547379" y="8890"/>
          <a:ext cx="2136383" cy="151805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STILE ALIMENTARE  SPILUCCAMENTO/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MANGIARE  DISTRATTAMENTE 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PREFERIRE ALIMENTI AD ALTO CONTENUTO CALORICO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3860245" y="231204"/>
        <a:ext cx="1510651" cy="1073429"/>
      </dsp:txXfrm>
    </dsp:sp>
    <dsp:sp modelId="{BDEB4F50-F50A-4B70-A497-FB021B6A4BA5}">
      <dsp:nvSpPr>
        <dsp:cNvPr id="0" name=""/>
        <dsp:cNvSpPr/>
      </dsp:nvSpPr>
      <dsp:spPr>
        <a:xfrm>
          <a:off x="5870087" y="1159629"/>
          <a:ext cx="1857481" cy="131938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NON ADERENZA AL FOLLOW UP POST CHIRUGICO 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6142109" y="1352848"/>
        <a:ext cx="1313437" cy="932944"/>
      </dsp:txXfrm>
    </dsp:sp>
    <dsp:sp modelId="{64DD52C7-79FF-4A6D-AE8D-4029F0C6FA04}">
      <dsp:nvSpPr>
        <dsp:cNvPr id="0" name=""/>
        <dsp:cNvSpPr/>
      </dsp:nvSpPr>
      <dsp:spPr>
        <a:xfrm>
          <a:off x="6503971" y="3428999"/>
          <a:ext cx="1727658" cy="1447226"/>
        </a:xfrm>
        <a:prstGeom prst="ellipse">
          <a:avLst/>
        </a:prstGeom>
        <a:solidFill>
          <a:srgbClr val="33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ASPETTI PSICOLOGICI/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PSICHIATRICI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6756981" y="3640940"/>
        <a:ext cx="1221638" cy="1023344"/>
      </dsp:txXfrm>
    </dsp:sp>
    <dsp:sp modelId="{374DA73E-AB1B-4573-878D-165C2623D73B}">
      <dsp:nvSpPr>
        <dsp:cNvPr id="0" name=""/>
        <dsp:cNvSpPr/>
      </dsp:nvSpPr>
      <dsp:spPr>
        <a:xfrm>
          <a:off x="4919262" y="5312494"/>
          <a:ext cx="2072569" cy="1545505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MANCATO SUPPORTO DA PARTE DELLA FAMIGLIA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5222783" y="5538828"/>
        <a:ext cx="1465527" cy="1092837"/>
      </dsp:txXfrm>
    </dsp:sp>
    <dsp:sp modelId="{854757F9-ABB8-4782-9AD6-E3AFACC1E4AF}">
      <dsp:nvSpPr>
        <dsp:cNvPr id="0" name=""/>
        <dsp:cNvSpPr/>
      </dsp:nvSpPr>
      <dsp:spPr>
        <a:xfrm>
          <a:off x="2452764" y="5312494"/>
          <a:ext cx="1818426" cy="1545505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ETA’ IN CUI VIENE EFFETTUATO L’INTERVENTO</a:t>
          </a:r>
          <a:endParaRPr lang="it-IT" sz="1400" kern="1200" dirty="0">
            <a:solidFill>
              <a:schemeClr val="tx1"/>
            </a:solidFill>
          </a:endParaRPr>
        </a:p>
      </dsp:txBody>
      <dsp:txXfrm>
        <a:off x="2719066" y="5538828"/>
        <a:ext cx="1285822" cy="1092837"/>
      </dsp:txXfrm>
    </dsp:sp>
    <dsp:sp modelId="{3CEC1439-8869-45C6-B237-2B901A899FCA}">
      <dsp:nvSpPr>
        <dsp:cNvPr id="0" name=""/>
        <dsp:cNvSpPr/>
      </dsp:nvSpPr>
      <dsp:spPr>
        <a:xfrm>
          <a:off x="1030813" y="3429005"/>
          <a:ext cx="1901945" cy="1618886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NON ASSUNZIONI DELLE SUPPLEMENTAZIONI (INTEGRATORI)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1309346" y="3666085"/>
        <a:ext cx="1344879" cy="1144726"/>
      </dsp:txXfrm>
    </dsp:sp>
    <dsp:sp modelId="{BD6EA1A9-C6A6-4794-9950-3CEE328C900F}">
      <dsp:nvSpPr>
        <dsp:cNvPr id="0" name=""/>
        <dsp:cNvSpPr/>
      </dsp:nvSpPr>
      <dsp:spPr>
        <a:xfrm>
          <a:off x="1440279" y="1085935"/>
          <a:ext cx="1901945" cy="1545505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>
              <a:solidFill>
                <a:schemeClr val="tx1"/>
              </a:solidFill>
            </a:rPr>
            <a:t>STILE </a:t>
          </a:r>
          <a:r>
            <a:rPr lang="it-IT" sz="1200" kern="1200" dirty="0" err="1" smtClean="0">
              <a:solidFill>
                <a:schemeClr val="tx1"/>
              </a:solidFill>
            </a:rPr>
            <a:t>DI</a:t>
          </a:r>
          <a:r>
            <a:rPr lang="it-IT" sz="1200" kern="1200" dirty="0" smtClean="0">
              <a:solidFill>
                <a:schemeClr val="tx1"/>
              </a:solidFill>
            </a:rPr>
            <a:t> VITA SEDENTARIO / MANCANZA </a:t>
          </a:r>
          <a:r>
            <a:rPr lang="it-IT" sz="1200" kern="1200" dirty="0" err="1" smtClean="0">
              <a:solidFill>
                <a:schemeClr val="tx1"/>
              </a:solidFill>
            </a:rPr>
            <a:t>DI</a:t>
          </a:r>
          <a:r>
            <a:rPr lang="it-IT" sz="1200" kern="1200" dirty="0" smtClean="0">
              <a:solidFill>
                <a:schemeClr val="tx1"/>
              </a:solidFill>
            </a:rPr>
            <a:t> ATTIVITA’ FISICA</a:t>
          </a:r>
          <a:endParaRPr lang="it-IT" sz="1200" kern="1200" dirty="0">
            <a:solidFill>
              <a:schemeClr val="tx1"/>
            </a:solidFill>
          </a:endParaRPr>
        </a:p>
      </dsp:txBody>
      <dsp:txXfrm>
        <a:off x="1718812" y="1312269"/>
        <a:ext cx="1344879" cy="1092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10/04/2025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10/04/2025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F8079-F1D8-4717-AF0B-3CAF7C18726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5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37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515083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515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C40A84-7432-A523-BC84-B92DE43FE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8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95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19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2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79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7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15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7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96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17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84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82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91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76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9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6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83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77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63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3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24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83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49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25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91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18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6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18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48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20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61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16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56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96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56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6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7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93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6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79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97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0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10/04/2025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19EA9-8001-47A9-BEB6-57D0664018D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10298-A93D-46ED-978C-3B49140046C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2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smtClean="0"/>
              <a:t>WEIGHT REGAIN AND </a:t>
            </a:r>
            <a:br>
              <a:rPr lang="it-IT" sz="4000" dirty="0" smtClean="0"/>
            </a:br>
            <a:r>
              <a:rPr lang="it-IT" sz="4000" dirty="0" smtClean="0"/>
              <a:t>WEIGHT FAILURE </a:t>
            </a:r>
            <a:br>
              <a:rPr lang="it-IT" sz="4000" dirty="0" smtClean="0"/>
            </a:br>
            <a:r>
              <a:rPr lang="it-IT" sz="4000" dirty="0" smtClean="0"/>
              <a:t>PUNTO DI VISTA DEL DIETISTA</a:t>
            </a:r>
            <a:endParaRPr lang="it-IT" sz="40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499"/>
            <a:ext cx="4526280" cy="1944551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smtClean="0">
                <a:solidFill>
                  <a:srgbClr val="F3703A"/>
                </a:solidFill>
              </a:rPr>
              <a:t>Monica Malaguti</a:t>
            </a:r>
          </a:p>
          <a:p>
            <a:r>
              <a:rPr lang="it-IT" sz="2300" b="1" dirty="0" err="1" smtClean="0">
                <a:solidFill>
                  <a:srgbClr val="F3703A"/>
                </a:solidFill>
              </a:rPr>
              <a:t>DiETISTA</a:t>
            </a:r>
            <a:r>
              <a:rPr lang="it-IT" sz="2300" b="1" dirty="0" smtClean="0">
                <a:solidFill>
                  <a:srgbClr val="F3703A"/>
                </a:solidFill>
              </a:rPr>
              <a:t> –UA DIETETICA AUSL BOLOGNA</a:t>
            </a:r>
          </a:p>
          <a:p>
            <a:r>
              <a:rPr lang="it-IT" b="1" dirty="0"/>
              <a:t>Centro  Interaziendale </a:t>
            </a:r>
            <a:endParaRPr lang="it-IT" b="1" dirty="0" smtClean="0"/>
          </a:p>
          <a:p>
            <a:r>
              <a:rPr lang="it-IT" b="1" dirty="0" err="1" smtClean="0"/>
              <a:t>Ch</a:t>
            </a:r>
            <a:r>
              <a:rPr lang="it-IT" b="1" dirty="0" smtClean="0"/>
              <a:t> </a:t>
            </a:r>
            <a:r>
              <a:rPr lang="it-IT" b="1" dirty="0"/>
              <a:t>Metabolica </a:t>
            </a:r>
            <a:r>
              <a:rPr lang="it-IT" b="1" dirty="0" smtClean="0"/>
              <a:t>e dell’Obesità </a:t>
            </a:r>
            <a:r>
              <a:rPr lang="it-IT" b="1" dirty="0"/>
              <a:t> </a:t>
            </a:r>
            <a:endParaRPr lang="it-IT" b="1" dirty="0" smtClean="0"/>
          </a:p>
          <a:p>
            <a:r>
              <a:rPr lang="it-IT" b="1" dirty="0" err="1" smtClean="0"/>
              <a:t>Ausl-Aosp</a:t>
            </a:r>
            <a:r>
              <a:rPr lang="it-IT" b="1" dirty="0" smtClean="0"/>
              <a:t> </a:t>
            </a:r>
            <a:r>
              <a:rPr lang="it-IT" b="1" dirty="0"/>
              <a:t>Bologna</a:t>
            </a:r>
            <a:endParaRPr lang="it-IT" sz="1800" b="1" dirty="0" smtClean="0">
              <a:solidFill>
                <a:srgbClr val="F3703A"/>
              </a:solidFill>
            </a:endParaRPr>
          </a:p>
          <a:p>
            <a:endParaRPr lang="it-IT" sz="1800" b="1" dirty="0">
              <a:solidFill>
                <a:srgbClr val="F370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3C4798"/>
                </a:solidFill>
              </a:rPr>
              <a:t>Al controllo del 18° mese……..</a:t>
            </a:r>
            <a:endParaRPr lang="it-IT" dirty="0">
              <a:solidFill>
                <a:srgbClr val="3C4798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11" y="1812168"/>
            <a:ext cx="7276012" cy="493560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2508069" y="809896"/>
            <a:ext cx="7509266" cy="572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392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51" y="927191"/>
            <a:ext cx="6366375" cy="441551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75166" y="5669280"/>
            <a:ext cx="7367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3C4798"/>
                </a:solidFill>
              </a:rPr>
              <a:t>….Attività fisica, idratazione/bevande, modalità consumo del pasto, monitoraggio del peso……</a:t>
            </a:r>
            <a:endParaRPr lang="it-IT" sz="2400" b="1" dirty="0">
              <a:solidFill>
                <a:srgbClr val="3C4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94" y="2768757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25" y="2830136"/>
            <a:ext cx="3745339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19934" y="735559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3C4798"/>
                </a:solidFill>
                <a:latin typeface="Calibri"/>
              </a:rPr>
              <a:t>ASPETTATIVA </a:t>
            </a:r>
            <a:r>
              <a:rPr lang="it-IT" sz="2800" b="1" dirty="0">
                <a:solidFill>
                  <a:srgbClr val="3C4798"/>
                </a:solidFill>
                <a:latin typeface="Calibri"/>
              </a:rPr>
              <a:t>NON REALISTICA DEL CALO PONDERALE PUO’ COMPROMETTERE L’ADERENZA AL PERCORSO E ALLE INDICAZIONI DIETETICHE </a:t>
            </a:r>
          </a:p>
        </p:txBody>
      </p:sp>
      <p:sp>
        <p:nvSpPr>
          <p:cNvPr id="5" name="Rettangolo 4"/>
          <p:cNvSpPr/>
          <p:nvPr/>
        </p:nvSpPr>
        <p:spPr>
          <a:xfrm>
            <a:off x="8739206" y="628652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29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mpre meno chirurghi, da eccesso di contenziosi a stipendi bassi ecco le  ragioni della crisi - TuttoSanità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Sempre meno chirurghi, da eccesso di contenziosi a stipendi bassi ecco le  ragioni della crisi - TuttoSanità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132856"/>
            <a:ext cx="3456384" cy="1970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9" y="2143117"/>
            <a:ext cx="2276475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e 3"/>
          <p:cNvSpPr/>
          <p:nvPr/>
        </p:nvSpPr>
        <p:spPr>
          <a:xfrm>
            <a:off x="7167570" y="428604"/>
            <a:ext cx="1656184" cy="9361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FAMIGLIA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Ovale 4"/>
          <p:cNvSpPr/>
          <p:nvPr/>
        </p:nvSpPr>
        <p:spPr>
          <a:xfrm>
            <a:off x="8239140" y="5357826"/>
            <a:ext cx="2286016" cy="86523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ALLENATORE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SPORTIVO/COACH</a:t>
            </a:r>
          </a:p>
        </p:txBody>
      </p:sp>
      <p:sp>
        <p:nvSpPr>
          <p:cNvPr id="6" name="Ovale 5"/>
          <p:cNvSpPr/>
          <p:nvPr/>
        </p:nvSpPr>
        <p:spPr>
          <a:xfrm>
            <a:off x="8953520" y="785794"/>
            <a:ext cx="1440160" cy="864096"/>
          </a:xfrm>
          <a:prstGeom prst="ellips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AMICI</a:t>
            </a:r>
          </a:p>
        </p:txBody>
      </p:sp>
      <p:sp>
        <p:nvSpPr>
          <p:cNvPr id="7" name="Ovale 6"/>
          <p:cNvSpPr/>
          <p:nvPr/>
        </p:nvSpPr>
        <p:spPr>
          <a:xfrm>
            <a:off x="7310446" y="4714884"/>
            <a:ext cx="1512168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SCUOLA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6024562" y="3571877"/>
            <a:ext cx="1224136" cy="73855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ccia a sinistra 8"/>
          <p:cNvSpPr/>
          <p:nvPr/>
        </p:nvSpPr>
        <p:spPr>
          <a:xfrm>
            <a:off x="5453058" y="2214554"/>
            <a:ext cx="1224136" cy="792088"/>
          </a:xfrm>
          <a:prstGeom prst="leftArrow">
            <a:avLst/>
          </a:prstGeom>
          <a:solidFill>
            <a:srgbClr val="EA5E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ccia in giù 12"/>
          <p:cNvSpPr/>
          <p:nvPr/>
        </p:nvSpPr>
        <p:spPr>
          <a:xfrm>
            <a:off x="7810512" y="150017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9382148" y="1714488"/>
            <a:ext cx="288032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ccia in su 14"/>
          <p:cNvSpPr/>
          <p:nvPr/>
        </p:nvSpPr>
        <p:spPr>
          <a:xfrm>
            <a:off x="9310710" y="4286256"/>
            <a:ext cx="432048" cy="928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ccia in su 15"/>
          <p:cNvSpPr/>
          <p:nvPr/>
        </p:nvSpPr>
        <p:spPr>
          <a:xfrm>
            <a:off x="7953388" y="4214818"/>
            <a:ext cx="432048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631504" y="980728"/>
            <a:ext cx="1512168" cy="7200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CHIRURGO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9" name="Ovale 18"/>
          <p:cNvSpPr/>
          <p:nvPr/>
        </p:nvSpPr>
        <p:spPr>
          <a:xfrm>
            <a:off x="2495600" y="116632"/>
            <a:ext cx="1800200" cy="720080"/>
          </a:xfrm>
          <a:prstGeom prst="ellipse">
            <a:avLst/>
          </a:prstGeom>
          <a:solidFill>
            <a:srgbClr val="EA5E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PSICOLOGO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0" name="Ovale 19"/>
          <p:cNvSpPr/>
          <p:nvPr/>
        </p:nvSpPr>
        <p:spPr>
          <a:xfrm>
            <a:off x="2238348" y="5643578"/>
            <a:ext cx="2357454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MEDICO </a:t>
            </a:r>
            <a:r>
              <a:rPr kumimoji="0" lang="it-IT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DIETOLOGO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ENDOCRINOLOGO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1631504" y="4581128"/>
            <a:ext cx="1512168" cy="72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DIETISTA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Ovale 21"/>
          <p:cNvSpPr/>
          <p:nvPr/>
        </p:nvSpPr>
        <p:spPr>
          <a:xfrm>
            <a:off x="3667108" y="857232"/>
            <a:ext cx="2304256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ASSOCIAZIONI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GRUPPI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PAZIENTI</a:t>
            </a:r>
          </a:p>
        </p:txBody>
      </p:sp>
      <p:sp>
        <p:nvSpPr>
          <p:cNvPr id="23" name="Freccia in su 22"/>
          <p:cNvSpPr/>
          <p:nvPr/>
        </p:nvSpPr>
        <p:spPr>
          <a:xfrm>
            <a:off x="3287688" y="4365104"/>
            <a:ext cx="360040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ccia in su 23"/>
          <p:cNvSpPr/>
          <p:nvPr/>
        </p:nvSpPr>
        <p:spPr>
          <a:xfrm>
            <a:off x="2238348" y="4214818"/>
            <a:ext cx="360040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ccia in giù 24"/>
          <p:cNvSpPr/>
          <p:nvPr/>
        </p:nvSpPr>
        <p:spPr>
          <a:xfrm>
            <a:off x="3215680" y="1052736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ccia in giù 25"/>
          <p:cNvSpPr/>
          <p:nvPr/>
        </p:nvSpPr>
        <p:spPr>
          <a:xfrm>
            <a:off x="2135560" y="1844824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ccia in giù 26"/>
          <p:cNvSpPr/>
          <p:nvPr/>
        </p:nvSpPr>
        <p:spPr>
          <a:xfrm>
            <a:off x="4151784" y="1772816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3791744" y="4581128"/>
            <a:ext cx="2232248" cy="864096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SCIENZE MOTORIE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Freccia in su 29"/>
          <p:cNvSpPr/>
          <p:nvPr/>
        </p:nvSpPr>
        <p:spPr>
          <a:xfrm>
            <a:off x="4667240" y="4214818"/>
            <a:ext cx="288032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595934" y="307181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ACCUDIMENTO</a:t>
            </a:r>
          </a:p>
        </p:txBody>
      </p:sp>
    </p:spTree>
    <p:extLst>
      <p:ext uri="{BB962C8B-B14F-4D97-AF65-F5344CB8AC3E}">
        <p14:creationId xmlns:p14="http://schemas.microsoft.com/office/powerpoint/2010/main" val="24286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3C4798"/>
                </a:solidFill>
              </a:rPr>
              <a:t>…….TUTTE LE FORZE IN CAMPO………</a:t>
            </a:r>
            <a:endParaRPr lang="it-IT" dirty="0">
              <a:solidFill>
                <a:srgbClr val="3C4798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-20" r="-14" b="-20"/>
          <a:stretch>
            <a:fillRect/>
          </a:stretch>
        </p:blipFill>
        <p:spPr bwMode="auto">
          <a:xfrm>
            <a:off x="519247" y="4549391"/>
            <a:ext cx="3707638" cy="251011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-43" r="-20" b="-43"/>
          <a:stretch>
            <a:fillRect/>
          </a:stretch>
        </p:blipFill>
        <p:spPr bwMode="auto">
          <a:xfrm>
            <a:off x="519247" y="2105039"/>
            <a:ext cx="3707638" cy="17910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-69" r="-50" b="-69"/>
          <a:stretch>
            <a:fillRect/>
          </a:stretch>
        </p:blipFill>
        <p:spPr bwMode="auto">
          <a:xfrm>
            <a:off x="4523014" y="2952207"/>
            <a:ext cx="3117116" cy="23343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59" y="2586447"/>
            <a:ext cx="3523943" cy="38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5657" y="444138"/>
            <a:ext cx="10058400" cy="1450757"/>
          </a:xfrm>
        </p:spPr>
        <p:txBody>
          <a:bodyPr/>
          <a:lstStyle/>
          <a:p>
            <a:r>
              <a:rPr lang="it-IT" dirty="0" smtClean="0">
                <a:solidFill>
                  <a:srgbClr val="3C4798"/>
                </a:solidFill>
              </a:rPr>
              <a:t>Per concludere…..un aneddoto…..</a:t>
            </a:r>
            <a:endParaRPr lang="it-IT" dirty="0">
              <a:solidFill>
                <a:srgbClr val="3C4798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08902" y="2025062"/>
            <a:ext cx="10058400" cy="37879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800" dirty="0" smtClean="0"/>
              <a:t>Alcune settimane fa </a:t>
            </a:r>
            <a:r>
              <a:rPr lang="it-IT" sz="2800" dirty="0"/>
              <a:t>una paziente </a:t>
            </a:r>
            <a:r>
              <a:rPr lang="it-IT" sz="2800" dirty="0" smtClean="0"/>
              <a:t>si presenta alla </a:t>
            </a:r>
            <a:r>
              <a:rPr lang="it-IT" sz="2800" dirty="0" smtClean="0"/>
              <a:t>visita di controllo (medico dietologo e dietista) </a:t>
            </a:r>
            <a:r>
              <a:rPr lang="it-IT" sz="2800" dirty="0" smtClean="0"/>
              <a:t>e rileviamo un </a:t>
            </a:r>
            <a:r>
              <a:rPr lang="it-IT" sz="2800" dirty="0" smtClean="0"/>
              <a:t>incremento ponderale di kg 9 rispetto al controllo precedente avvenuto 6 mesi prima…..oltre a capire quali fattori abbiano comportato tale incremento mi viene spontaneo chiederle «Ma perché non ci ha contattato telefonicamente</a:t>
            </a:r>
            <a:r>
              <a:rPr lang="it-IT" sz="2800" dirty="0" smtClean="0"/>
              <a:t>…….»</a:t>
            </a:r>
            <a:endParaRPr lang="it-IT" sz="2800" dirty="0" smtClean="0"/>
          </a:p>
          <a:p>
            <a:pPr marL="0" indent="0" algn="just">
              <a:buNone/>
            </a:pPr>
            <a:r>
              <a:rPr lang="it-IT" sz="2800" dirty="0" smtClean="0"/>
              <a:t>Risposta </a:t>
            </a:r>
            <a:r>
              <a:rPr lang="it-IT" sz="2800" b="1" dirty="0" smtClean="0"/>
              <a:t>«Sa che non mi è venuto in mente….»</a:t>
            </a:r>
            <a:endParaRPr lang="it-IT" sz="2800" b="1" dirty="0"/>
          </a:p>
        </p:txBody>
      </p:sp>
      <p:pic>
        <p:nvPicPr>
          <p:cNvPr id="4099" name="Immagine 1" descr="Vettori di Ragazza Che Pensa - Scarica vettori gratuiti di alta qualità da  Freepik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4212369"/>
            <a:ext cx="2404899" cy="250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151130"/>
            <a:ext cx="2909532" cy="19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empre meno chirurghi, da eccesso di contenziosi a stipendi bassi ecco le  ragioni della crisi - TuttoSanità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 descr="Sempre meno chirurghi, da eccesso di contenziosi a stipendi bassi ecco le  ragioni della crisi - TuttoSanità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132856"/>
            <a:ext cx="3456384" cy="1970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9" y="2143117"/>
            <a:ext cx="2276475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e 3"/>
          <p:cNvSpPr/>
          <p:nvPr/>
        </p:nvSpPr>
        <p:spPr>
          <a:xfrm>
            <a:off x="7167570" y="428604"/>
            <a:ext cx="1656184" cy="9361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prstClr val="black"/>
                </a:solidFill>
                <a:latin typeface="Calibri"/>
              </a:rPr>
              <a:t>FAMIGLIA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" name="Ovale 4"/>
          <p:cNvSpPr/>
          <p:nvPr/>
        </p:nvSpPr>
        <p:spPr>
          <a:xfrm>
            <a:off x="8239140" y="5357826"/>
            <a:ext cx="2286016" cy="86523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ALLENATORE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SPORTIVO/COACH</a:t>
            </a:r>
          </a:p>
        </p:txBody>
      </p:sp>
      <p:sp>
        <p:nvSpPr>
          <p:cNvPr id="6" name="Ovale 5"/>
          <p:cNvSpPr/>
          <p:nvPr/>
        </p:nvSpPr>
        <p:spPr>
          <a:xfrm>
            <a:off x="8953520" y="785794"/>
            <a:ext cx="1440160" cy="864096"/>
          </a:xfrm>
          <a:prstGeom prst="ellips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prstClr val="black"/>
                </a:solidFill>
                <a:latin typeface="Calibri"/>
              </a:rPr>
              <a:t>AMICI</a:t>
            </a:r>
          </a:p>
        </p:txBody>
      </p:sp>
      <p:sp>
        <p:nvSpPr>
          <p:cNvPr id="7" name="Ovale 6"/>
          <p:cNvSpPr/>
          <p:nvPr/>
        </p:nvSpPr>
        <p:spPr>
          <a:xfrm>
            <a:off x="7310446" y="4714884"/>
            <a:ext cx="1512168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prstClr val="black"/>
                </a:solidFill>
                <a:latin typeface="Calibri"/>
              </a:rPr>
              <a:t>SCUOLA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6024562" y="3571877"/>
            <a:ext cx="1224136" cy="73855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ccia a sinistra 8"/>
          <p:cNvSpPr/>
          <p:nvPr/>
        </p:nvSpPr>
        <p:spPr>
          <a:xfrm>
            <a:off x="5453058" y="2214554"/>
            <a:ext cx="1224136" cy="792088"/>
          </a:xfrm>
          <a:prstGeom prst="leftArrow">
            <a:avLst/>
          </a:prstGeom>
          <a:solidFill>
            <a:srgbClr val="EA5E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ccia in giù 12"/>
          <p:cNvSpPr/>
          <p:nvPr/>
        </p:nvSpPr>
        <p:spPr>
          <a:xfrm>
            <a:off x="7810512" y="150017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9382148" y="1714488"/>
            <a:ext cx="288032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ccia in su 14"/>
          <p:cNvSpPr/>
          <p:nvPr/>
        </p:nvSpPr>
        <p:spPr>
          <a:xfrm>
            <a:off x="9310710" y="4286256"/>
            <a:ext cx="432048" cy="928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ccia in su 15"/>
          <p:cNvSpPr/>
          <p:nvPr/>
        </p:nvSpPr>
        <p:spPr>
          <a:xfrm>
            <a:off x="7953388" y="4214818"/>
            <a:ext cx="432048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631504" y="980728"/>
            <a:ext cx="1512168" cy="7200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prstClr val="black"/>
                </a:solidFill>
                <a:latin typeface="Calibri"/>
              </a:rPr>
              <a:t>CHIRURGO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9" name="Ovale 18"/>
          <p:cNvSpPr/>
          <p:nvPr/>
        </p:nvSpPr>
        <p:spPr>
          <a:xfrm>
            <a:off x="2495600" y="116632"/>
            <a:ext cx="1800200" cy="720080"/>
          </a:xfrm>
          <a:prstGeom prst="ellipse">
            <a:avLst/>
          </a:prstGeom>
          <a:solidFill>
            <a:srgbClr val="EA5E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prstClr val="black"/>
                </a:solidFill>
                <a:latin typeface="Calibri"/>
              </a:rPr>
              <a:t>PSICOLOGO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e 19"/>
          <p:cNvSpPr/>
          <p:nvPr/>
        </p:nvSpPr>
        <p:spPr>
          <a:xfrm>
            <a:off x="2238348" y="5643578"/>
            <a:ext cx="2357454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MEDICO </a:t>
            </a:r>
            <a:r>
              <a:rPr lang="it-IT" sz="1500" dirty="0" smtClean="0">
                <a:solidFill>
                  <a:prstClr val="black"/>
                </a:solidFill>
                <a:latin typeface="Calibri"/>
              </a:rPr>
              <a:t>DIETOLOGO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/</a:t>
            </a:r>
          </a:p>
          <a:p>
            <a:pPr algn="ctr"/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ENDOCRINOLOGO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1631504" y="4581128"/>
            <a:ext cx="1512168" cy="72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prstClr val="black"/>
                </a:solidFill>
                <a:latin typeface="Calibri"/>
              </a:rPr>
              <a:t>DIETISTA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2" name="Ovale 21"/>
          <p:cNvSpPr/>
          <p:nvPr/>
        </p:nvSpPr>
        <p:spPr>
          <a:xfrm>
            <a:off x="3667108" y="857232"/>
            <a:ext cx="2304256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ASSOCIAZIONI /</a:t>
            </a:r>
          </a:p>
          <a:p>
            <a:pPr algn="ctr"/>
            <a:r>
              <a:rPr lang="it-IT" sz="1500" dirty="0">
                <a:solidFill>
                  <a:prstClr val="black"/>
                </a:solidFill>
                <a:latin typeface="Calibri"/>
              </a:rPr>
              <a:t>GRUPPI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PAZIENTI</a:t>
            </a:r>
          </a:p>
        </p:txBody>
      </p:sp>
      <p:sp>
        <p:nvSpPr>
          <p:cNvPr id="23" name="Freccia in su 22"/>
          <p:cNvSpPr/>
          <p:nvPr/>
        </p:nvSpPr>
        <p:spPr>
          <a:xfrm>
            <a:off x="3287688" y="4365104"/>
            <a:ext cx="360040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ccia in su 23"/>
          <p:cNvSpPr/>
          <p:nvPr/>
        </p:nvSpPr>
        <p:spPr>
          <a:xfrm>
            <a:off x="2238348" y="4214818"/>
            <a:ext cx="360040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ccia in giù 24"/>
          <p:cNvSpPr/>
          <p:nvPr/>
        </p:nvSpPr>
        <p:spPr>
          <a:xfrm>
            <a:off x="3215680" y="1052736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ccia in giù 25"/>
          <p:cNvSpPr/>
          <p:nvPr/>
        </p:nvSpPr>
        <p:spPr>
          <a:xfrm>
            <a:off x="2135560" y="1844824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ccia in giù 26"/>
          <p:cNvSpPr/>
          <p:nvPr/>
        </p:nvSpPr>
        <p:spPr>
          <a:xfrm>
            <a:off x="4151784" y="1772816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e 27"/>
          <p:cNvSpPr/>
          <p:nvPr/>
        </p:nvSpPr>
        <p:spPr>
          <a:xfrm>
            <a:off x="3791744" y="4581128"/>
            <a:ext cx="2232248" cy="864096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PERSONAL 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TRAINER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/</a:t>
            </a:r>
          </a:p>
          <a:p>
            <a:pPr algn="ctr"/>
            <a:r>
              <a:rPr lang="it-IT" sz="1400" dirty="0">
                <a:solidFill>
                  <a:prstClr val="black"/>
                </a:solidFill>
                <a:latin typeface="Calibri"/>
              </a:rPr>
              <a:t>SCIENZE MOTORIE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0" name="Freccia in su 29"/>
          <p:cNvSpPr/>
          <p:nvPr/>
        </p:nvSpPr>
        <p:spPr>
          <a:xfrm>
            <a:off x="4667240" y="4214818"/>
            <a:ext cx="288032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595934" y="307181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alibri"/>
              </a:rPr>
              <a:t>ACCUDIMENTO</a:t>
            </a:r>
          </a:p>
        </p:txBody>
      </p:sp>
    </p:spTree>
    <p:extLst>
      <p:ext uri="{BB962C8B-B14F-4D97-AF65-F5344CB8AC3E}">
        <p14:creationId xmlns:p14="http://schemas.microsoft.com/office/powerpoint/2010/main" val="16033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6547" y="927464"/>
            <a:ext cx="10058400" cy="74458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dirty="0" smtClean="0">
                <a:solidFill>
                  <a:srgbClr val="1F497D"/>
                </a:solidFill>
                <a:latin typeface="Calibri" panose="020F0502020204030204" pitchFamily="34" charset="0"/>
              </a:rPr>
              <a:t>COME DEFINIRE IL WEIGHT REGAIN???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16547" y="1870072"/>
            <a:ext cx="10058400" cy="3760891"/>
          </a:xfrm>
        </p:spPr>
        <p:txBody>
          <a:bodyPr>
            <a:normAutofit/>
          </a:bodyPr>
          <a:lstStyle/>
          <a:p>
            <a:r>
              <a:rPr lang="it-IT" sz="2400" dirty="0" smtClean="0"/>
              <a:t>Da considerarsi dopo circa 24 mesi dall’intervento, periodo dopo il quale si sono stabilizzati gli effetti della procedura metabolica e </a:t>
            </a:r>
            <a:r>
              <a:rPr lang="it-IT" sz="2400" dirty="0" err="1" smtClean="0"/>
              <a:t>bariatrica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Riferito ad un incremento ponderale progressivo superiore al 20-25% del peso totale perso</a:t>
            </a:r>
          </a:p>
          <a:p>
            <a:r>
              <a:rPr lang="it-IT" sz="2400" dirty="0"/>
              <a:t>R</a:t>
            </a:r>
            <a:r>
              <a:rPr lang="it-IT" sz="2400" dirty="0" smtClean="0"/>
              <a:t>iferito ad un incremento ponderale sufficiente a reinserire il paziente nella classe di obesità che lo ha reso candidabile all’intervento</a:t>
            </a:r>
          </a:p>
          <a:p>
            <a:r>
              <a:rPr lang="it-IT" sz="2400" dirty="0" smtClean="0"/>
              <a:t>Riferito ad un incremento ponderale associato ad inadeguato controllo delle </a:t>
            </a:r>
            <a:r>
              <a:rPr lang="it-IT" sz="2400" dirty="0" err="1" smtClean="0"/>
              <a:t>comorbilità</a:t>
            </a:r>
            <a:endParaRPr lang="it-IT" sz="2400" dirty="0" smtClean="0"/>
          </a:p>
          <a:p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C36BDC9-C10B-BC92-7186-124CF886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87" y="4887721"/>
            <a:ext cx="2662913" cy="197027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6715108" y="6426926"/>
            <a:ext cx="2246012" cy="34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Linee Guida EAES -2020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976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544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dirty="0" smtClean="0">
                <a:solidFill>
                  <a:srgbClr val="3C4798"/>
                </a:solidFill>
              </a:rPr>
              <a:t>…..</a:t>
            </a:r>
            <a:r>
              <a:rPr lang="it-IT" sz="4000" dirty="0" smtClean="0">
                <a:solidFill>
                  <a:srgbClr val="3C4798"/>
                </a:solidFill>
              </a:rPr>
              <a:t>proposta s</a:t>
            </a:r>
            <a:r>
              <a:rPr lang="it-IT" sz="4000" dirty="0" smtClean="0">
                <a:solidFill>
                  <a:srgbClr val="3C4798"/>
                </a:solidFill>
              </a:rPr>
              <a:t>tandardizzazione </a:t>
            </a:r>
            <a:r>
              <a:rPr lang="it-IT" sz="4000" dirty="0" smtClean="0">
                <a:solidFill>
                  <a:srgbClr val="3C4798"/>
                </a:solidFill>
              </a:rPr>
              <a:t>del momento e dei criteri diagnostici per la definizione di non-risponder………</a:t>
            </a:r>
            <a:endParaRPr lang="it-IT" sz="4000" dirty="0">
              <a:solidFill>
                <a:srgbClr val="3C4798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A1278A-C44D-1923-269E-BC005D365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55435"/>
            <a:ext cx="10058400" cy="452469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466114" y="1955435"/>
            <a:ext cx="381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 </a:t>
            </a:r>
            <a:r>
              <a:rPr lang="it-IT" sz="1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Busetto</a:t>
            </a:r>
            <a:r>
              <a:rPr lang="it-IT" sz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Silvia </a:t>
            </a:r>
            <a:r>
              <a:rPr lang="it-IT" sz="1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Bettini</a:t>
            </a:r>
            <a:r>
              <a:rPr lang="it-IT" sz="1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Giulia </a:t>
            </a:r>
            <a:r>
              <a:rPr lang="it-IT" sz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1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aria </a:t>
            </a:r>
            <a:r>
              <a:rPr lang="it-IT" sz="1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Pontesilli</a:t>
            </a:r>
            <a:endParaRPr lang="it-IT" sz="1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157463" y="6438542"/>
            <a:ext cx="2246012" cy="34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Linee Guida EAES -2020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733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3C4798"/>
                </a:solidFill>
              </a:rPr>
              <a:t>Fattori responsabili del recupero di peso </a:t>
            </a:r>
            <a:endParaRPr lang="it-IT" dirty="0">
              <a:solidFill>
                <a:srgbClr val="3C4798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METABOLICI</a:t>
            </a:r>
          </a:p>
          <a:p>
            <a:endParaRPr lang="it-IT" sz="3600" dirty="0" smtClean="0"/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DIETETICO- COMPORTAMENTALI</a:t>
            </a:r>
          </a:p>
          <a:p>
            <a:pPr marL="0" indent="0">
              <a:buNone/>
            </a:pPr>
            <a:endParaRPr lang="it-IT" sz="3600" dirty="0" smtClean="0"/>
          </a:p>
          <a:p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CHIRURGICI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9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949405279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666844" y="78579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Calibri"/>
              </a:rPr>
              <a:t>MODIFICABILI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810480" y="5643578"/>
            <a:ext cx="271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FF0000"/>
                </a:solidFill>
                <a:latin typeface="Calibri"/>
              </a:rPr>
              <a:t>NON MODIFICABILI</a:t>
            </a:r>
          </a:p>
        </p:txBody>
      </p:sp>
    </p:spTree>
    <p:extLst>
      <p:ext uri="{BB962C8B-B14F-4D97-AF65-F5344CB8AC3E}">
        <p14:creationId xmlns:p14="http://schemas.microsoft.com/office/powerpoint/2010/main" val="823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6416414" cy="1450757"/>
          </a:xfrm>
        </p:spPr>
        <p:txBody>
          <a:bodyPr/>
          <a:lstStyle/>
          <a:p>
            <a:r>
              <a:rPr lang="it-IT" dirty="0" smtClean="0">
                <a:solidFill>
                  <a:srgbClr val="3C4798"/>
                </a:solidFill>
              </a:rPr>
              <a:t>Aumento dell’</a:t>
            </a:r>
            <a:r>
              <a:rPr lang="it-IT" dirty="0" err="1" smtClean="0">
                <a:solidFill>
                  <a:srgbClr val="3C4798"/>
                </a:solidFill>
              </a:rPr>
              <a:t>intake</a:t>
            </a:r>
            <a:r>
              <a:rPr lang="it-IT" dirty="0" smtClean="0">
                <a:solidFill>
                  <a:srgbClr val="3C4798"/>
                </a:solidFill>
              </a:rPr>
              <a:t> calorico……</a:t>
            </a:r>
            <a:endParaRPr lang="it-IT" dirty="0">
              <a:solidFill>
                <a:srgbClr val="3C4798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C7CC2C-AC33-66C7-E209-EB0876D85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18355">
            <a:off x="4968182" y="1898381"/>
            <a:ext cx="4368296" cy="29121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5FC60F-6179-476F-ADD9-70203D98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43561">
            <a:off x="9012232" y="3971533"/>
            <a:ext cx="3505200" cy="2143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2E06175-C13C-F536-E59F-D1273E8B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52330" y="4294529"/>
            <a:ext cx="3076575" cy="2743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2" descr="Risultato immagine per salse">
            <a:extLst>
              <a:ext uri="{FF2B5EF4-FFF2-40B4-BE49-F238E27FC236}">
                <a16:creationId xmlns:a16="http://schemas.microsoft.com/office/drawing/2014/main" id="{28860251-822E-C54E-4B2D-993C4DC08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6225" b="2"/>
          <a:stretch/>
        </p:blipFill>
        <p:spPr bwMode="auto">
          <a:xfrm>
            <a:off x="7978060" y="-81102"/>
            <a:ext cx="4072128" cy="3636923"/>
          </a:xfrm>
          <a:prstGeom prst="rect">
            <a:avLst/>
          </a:prstGeom>
          <a:solidFill>
            <a:srgbClr val="FFFFFF"/>
          </a:solidFill>
          <a:effectLst>
            <a:softEdge rad="317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712703" y="2122427"/>
            <a:ext cx="38274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Alimenti processati ad alto contenuto calorico e di grassi (cibo spazzatura)</a:t>
            </a:r>
          </a:p>
          <a:p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Prodotti da forno friabili</a:t>
            </a:r>
          </a:p>
          <a:p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Bevande commerciali o alcolici</a:t>
            </a:r>
          </a:p>
          <a:p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Dolci e zuccheri semplici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438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3C4798"/>
                </a:solidFill>
              </a:rPr>
              <a:t>Ricomparsa di comportamenti disfunzionali…….</a:t>
            </a:r>
            <a:endParaRPr lang="it-IT" dirty="0">
              <a:solidFill>
                <a:srgbClr val="3C4798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600" dirty="0" smtClean="0">
                <a:solidFill>
                  <a:schemeClr val="tx1"/>
                </a:solidFill>
              </a:rPr>
              <a:t>Night </a:t>
            </a:r>
            <a:r>
              <a:rPr lang="it-IT" sz="2600" dirty="0" err="1" smtClean="0">
                <a:solidFill>
                  <a:schemeClr val="tx1"/>
                </a:solidFill>
              </a:rPr>
              <a:t>eating</a:t>
            </a:r>
            <a:r>
              <a:rPr lang="it-IT" sz="2600" dirty="0" smtClean="0">
                <a:solidFill>
                  <a:schemeClr val="tx1"/>
                </a:solidFill>
              </a:rPr>
              <a:t> </a:t>
            </a:r>
            <a:r>
              <a:rPr lang="it-IT" sz="2600" dirty="0" err="1" smtClean="0">
                <a:solidFill>
                  <a:schemeClr val="tx1"/>
                </a:solidFill>
              </a:rPr>
              <a:t>syndrome</a:t>
            </a:r>
            <a:r>
              <a:rPr lang="it-IT" sz="2600" dirty="0" smtClean="0">
                <a:solidFill>
                  <a:schemeClr val="tx1"/>
                </a:solidFill>
              </a:rPr>
              <a:t> (NES)</a:t>
            </a:r>
          </a:p>
          <a:p>
            <a:pPr marL="0" indent="0">
              <a:buNone/>
            </a:pPr>
            <a:endParaRPr lang="it-IT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dirty="0" smtClean="0">
                <a:solidFill>
                  <a:schemeClr val="tx1"/>
                </a:solidFill>
              </a:rPr>
              <a:t>Grazing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dirty="0" err="1" smtClean="0">
                <a:solidFill>
                  <a:schemeClr val="tx1"/>
                </a:solidFill>
              </a:rPr>
              <a:t>Craving</a:t>
            </a:r>
            <a:endParaRPr lang="it-IT" sz="26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2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dirty="0" err="1" smtClean="0">
                <a:solidFill>
                  <a:schemeClr val="tx1"/>
                </a:solidFill>
              </a:rPr>
              <a:t>Binge</a:t>
            </a:r>
            <a:r>
              <a:rPr lang="it-IT" sz="2600" dirty="0" smtClean="0">
                <a:solidFill>
                  <a:schemeClr val="tx1"/>
                </a:solidFill>
              </a:rPr>
              <a:t> </a:t>
            </a:r>
            <a:r>
              <a:rPr lang="it-IT" sz="2600" dirty="0" err="1" smtClean="0">
                <a:solidFill>
                  <a:schemeClr val="tx1"/>
                </a:solidFill>
              </a:rPr>
              <a:t>eating</a:t>
            </a:r>
            <a:r>
              <a:rPr lang="it-IT" sz="2600" dirty="0" smtClean="0">
                <a:solidFill>
                  <a:schemeClr val="tx1"/>
                </a:solidFill>
              </a:rPr>
              <a:t> </a:t>
            </a:r>
            <a:r>
              <a:rPr lang="it-IT" sz="2600" dirty="0" err="1" smtClean="0">
                <a:solidFill>
                  <a:schemeClr val="tx1"/>
                </a:solidFill>
              </a:rPr>
              <a:t>disorder</a:t>
            </a:r>
            <a:r>
              <a:rPr lang="it-IT" sz="2600" dirty="0" smtClean="0">
                <a:solidFill>
                  <a:schemeClr val="tx1"/>
                </a:solidFill>
              </a:rPr>
              <a:t> (BED)</a:t>
            </a:r>
          </a:p>
          <a:p>
            <a:pPr marL="0" indent="0">
              <a:buNone/>
            </a:pP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600" dirty="0" smtClean="0">
                <a:solidFill>
                  <a:schemeClr val="tx1"/>
                </a:solidFill>
              </a:rPr>
              <a:t>…………..</a:t>
            </a:r>
            <a:endParaRPr lang="it-IT" sz="2600" dirty="0" smtClean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6466">
            <a:off x="7181307" y="1577856"/>
            <a:ext cx="3485811" cy="19520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175" y="4467497"/>
            <a:ext cx="3162527" cy="21903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6406">
            <a:off x="5280141" y="3520277"/>
            <a:ext cx="3534565" cy="19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Trattamento </a:t>
            </a:r>
            <a:r>
              <a:rPr lang="it-IT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Dietetico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097280" y="1974943"/>
            <a:ext cx="101890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BREVE TERMINE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Facilitare il dimagrimento e promuovere una alimentazione e stile di vita che favorisca la perdita di peso e il mantenimento di uno stato nutrizionale ottimale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4F82B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LUNGO TERMINE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Wingdings-Regular"/>
                <a:cs typeface="+mn-cs"/>
              </a:rPr>
              <a:t>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Promuovere un’alimentazione e uno stile di vita che consenta di mantenere il peso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desiderabile/ragionevole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nel tempo.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Wingdings-Regular"/>
                <a:cs typeface="+mn-cs"/>
              </a:rPr>
              <a:t> 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Prevenire il deficit nutrizionale da ridotta assunzione e / o malassorbimento e rilevare e trattare le eventuali deficienze nutrizionali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71af3243-3dd4-4a8d-8c0d-dd76da1f02a5"/>
    <ds:schemaRef ds:uri="http://schemas.microsoft.com/office/infopath/2007/PartnerControls"/>
    <ds:schemaRef ds:uri="http://purl.org/dc/elements/1.1/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346</TotalTime>
  <Words>436</Words>
  <Application>Microsoft Office PowerPoint</Application>
  <PresentationFormat>Widescreen</PresentationFormat>
  <Paragraphs>101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Wingdings-Regular</vt:lpstr>
      <vt:lpstr>RetrospectVTI</vt:lpstr>
      <vt:lpstr>Tema di Office</vt:lpstr>
      <vt:lpstr>1_Tema di Office</vt:lpstr>
      <vt:lpstr>2_Tema di Office</vt:lpstr>
      <vt:lpstr>3_Tema di Office</vt:lpstr>
      <vt:lpstr>WEIGHT REGAIN AND  WEIGHT FAILURE  PUNTO DI VISTA DEL DIETISTA</vt:lpstr>
      <vt:lpstr>Presentazione standard di PowerPoint</vt:lpstr>
      <vt:lpstr> COME DEFINIRE IL WEIGHT REGAIN???</vt:lpstr>
      <vt:lpstr>…..proposta standardizzazione del momento e dei criteri diagnostici per la definizione di non-risponder………</vt:lpstr>
      <vt:lpstr>Fattori responsabili del recupero di peso </vt:lpstr>
      <vt:lpstr>Presentazione standard di PowerPoint</vt:lpstr>
      <vt:lpstr>Aumento dell’intake calorico……</vt:lpstr>
      <vt:lpstr>Ricomparsa di comportamenti disfunzionali…….</vt:lpstr>
      <vt:lpstr>Trattamento Dietetico</vt:lpstr>
      <vt:lpstr>Al controllo del 18° mese……..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…….TUTTE LE FORZE IN CAMPO………</vt:lpstr>
      <vt:lpstr>Per concludere…..un aneddoto…..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UTENTE</cp:lastModifiedBy>
  <cp:revision>44</cp:revision>
  <dcterms:created xsi:type="dcterms:W3CDTF">2022-02-27T17:36:31Z</dcterms:created>
  <dcterms:modified xsi:type="dcterms:W3CDTF">2025-04-10T16:52:53Z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